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71" r:id="rId4"/>
    <p:sldId id="304" r:id="rId5"/>
    <p:sldId id="262" r:id="rId6"/>
    <p:sldId id="303" r:id="rId7"/>
    <p:sldId id="305" r:id="rId8"/>
    <p:sldId id="321" r:id="rId9"/>
    <p:sldId id="322" r:id="rId10"/>
    <p:sldId id="323" r:id="rId11"/>
    <p:sldId id="324" r:id="rId12"/>
    <p:sldId id="311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AA8AD-6211-40CB-A44E-A5E27A9F6629}" v="6" dt="2025-02-12T19:14:04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a Kiser" userId="30001cd3-1223-4b03-a567-3ce42c113db2" providerId="ADAL" clId="{835AA8AD-6211-40CB-A44E-A5E27A9F6629}"/>
    <pc:docChg chg="undo custSel delSld modSld sldOrd">
      <pc:chgData name="Lyda Kiser" userId="30001cd3-1223-4b03-a567-3ce42c113db2" providerId="ADAL" clId="{835AA8AD-6211-40CB-A44E-A5E27A9F6629}" dt="2025-02-12T19:15:36.384" v="2066" actId="20577"/>
      <pc:docMkLst>
        <pc:docMk/>
      </pc:docMkLst>
      <pc:sldChg chg="modSp mod">
        <pc:chgData name="Lyda Kiser" userId="30001cd3-1223-4b03-a567-3ce42c113db2" providerId="ADAL" clId="{835AA8AD-6211-40CB-A44E-A5E27A9F6629}" dt="2025-02-11T20:45:27.428" v="63" actId="255"/>
        <pc:sldMkLst>
          <pc:docMk/>
          <pc:sldMk cId="3103515953" sldId="259"/>
        </pc:sldMkLst>
        <pc:spChg chg="mod">
          <ac:chgData name="Lyda Kiser" userId="30001cd3-1223-4b03-a567-3ce42c113db2" providerId="ADAL" clId="{835AA8AD-6211-40CB-A44E-A5E27A9F6629}" dt="2025-02-11T20:45:27.428" v="63" actId="255"/>
          <ac:spMkLst>
            <pc:docMk/>
            <pc:sldMk cId="3103515953" sldId="259"/>
            <ac:spMk id="12" creationId="{8144D8A9-EEED-654A-8315-1A6C83D2025A}"/>
          </ac:spMkLst>
        </pc:spChg>
      </pc:sldChg>
      <pc:sldChg chg="modSp mod">
        <pc:chgData name="Lyda Kiser" userId="30001cd3-1223-4b03-a567-3ce42c113db2" providerId="ADAL" clId="{835AA8AD-6211-40CB-A44E-A5E27A9F6629}" dt="2025-02-11T20:45:57.389" v="117" actId="20577"/>
        <pc:sldMkLst>
          <pc:docMk/>
          <pc:sldMk cId="1691973688" sldId="262"/>
        </pc:sldMkLst>
        <pc:spChg chg="mod">
          <ac:chgData name="Lyda Kiser" userId="30001cd3-1223-4b03-a567-3ce42c113db2" providerId="ADAL" clId="{835AA8AD-6211-40CB-A44E-A5E27A9F6629}" dt="2025-02-11T20:45:57.389" v="117" actId="20577"/>
          <ac:spMkLst>
            <pc:docMk/>
            <pc:sldMk cId="1691973688" sldId="262"/>
            <ac:spMk id="4" creationId="{736A7FAA-2C47-DD09-B68E-95B1619DF40E}"/>
          </ac:spMkLst>
        </pc:spChg>
      </pc:sldChg>
      <pc:sldChg chg="addSp modSp mod">
        <pc:chgData name="Lyda Kiser" userId="30001cd3-1223-4b03-a567-3ce42c113db2" providerId="ADAL" clId="{835AA8AD-6211-40CB-A44E-A5E27A9F6629}" dt="2025-02-12T19:06:42.780" v="356" actId="255"/>
        <pc:sldMkLst>
          <pc:docMk/>
          <pc:sldMk cId="2382446133" sldId="303"/>
        </pc:sldMkLst>
        <pc:spChg chg="add mod">
          <ac:chgData name="Lyda Kiser" userId="30001cd3-1223-4b03-a567-3ce42c113db2" providerId="ADAL" clId="{835AA8AD-6211-40CB-A44E-A5E27A9F6629}" dt="2025-02-12T19:06:42.780" v="356" actId="255"/>
          <ac:spMkLst>
            <pc:docMk/>
            <pc:sldMk cId="2382446133" sldId="303"/>
            <ac:spMk id="2" creationId="{42276EAE-DF0E-2397-0216-CA90562D1206}"/>
          </ac:spMkLst>
        </pc:spChg>
        <pc:spChg chg="mod">
          <ac:chgData name="Lyda Kiser" userId="30001cd3-1223-4b03-a567-3ce42c113db2" providerId="ADAL" clId="{835AA8AD-6211-40CB-A44E-A5E27A9F6629}" dt="2025-02-12T19:05:10.787" v="142" actId="20577"/>
          <ac:spMkLst>
            <pc:docMk/>
            <pc:sldMk cId="2382446133" sldId="303"/>
            <ac:spMk id="4" creationId="{04406984-B09A-368C-2DED-596F6CAF2A30}"/>
          </ac:spMkLst>
        </pc:spChg>
      </pc:sldChg>
      <pc:sldChg chg="ord">
        <pc:chgData name="Lyda Kiser" userId="30001cd3-1223-4b03-a567-3ce42c113db2" providerId="ADAL" clId="{835AA8AD-6211-40CB-A44E-A5E27A9F6629}" dt="2025-02-11T20:45:38.203" v="65"/>
        <pc:sldMkLst>
          <pc:docMk/>
          <pc:sldMk cId="2002755868" sldId="304"/>
        </pc:sldMkLst>
      </pc:sldChg>
      <pc:sldChg chg="addSp modSp mod">
        <pc:chgData name="Lyda Kiser" userId="30001cd3-1223-4b03-a567-3ce42c113db2" providerId="ADAL" clId="{835AA8AD-6211-40CB-A44E-A5E27A9F6629}" dt="2025-02-12T19:08:38.222" v="749" actId="20577"/>
        <pc:sldMkLst>
          <pc:docMk/>
          <pc:sldMk cId="79772483" sldId="305"/>
        </pc:sldMkLst>
        <pc:spChg chg="add mod">
          <ac:chgData name="Lyda Kiser" userId="30001cd3-1223-4b03-a567-3ce42c113db2" providerId="ADAL" clId="{835AA8AD-6211-40CB-A44E-A5E27A9F6629}" dt="2025-02-12T19:08:38.222" v="749" actId="20577"/>
          <ac:spMkLst>
            <pc:docMk/>
            <pc:sldMk cId="79772483" sldId="305"/>
            <ac:spMk id="2" creationId="{6F93E231-E811-B7CD-717F-87E5D39D5A0E}"/>
          </ac:spMkLst>
        </pc:spChg>
        <pc:spChg chg="mod">
          <ac:chgData name="Lyda Kiser" userId="30001cd3-1223-4b03-a567-3ce42c113db2" providerId="ADAL" clId="{835AA8AD-6211-40CB-A44E-A5E27A9F6629}" dt="2025-02-12T19:07:09.453" v="405" actId="20577"/>
          <ac:spMkLst>
            <pc:docMk/>
            <pc:sldMk cId="79772483" sldId="305"/>
            <ac:spMk id="4" creationId="{065250E4-C59A-EECC-BB12-60477E2E4084}"/>
          </ac:spMkLst>
        </pc:spChg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3596780344" sldId="306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2308898856" sldId="307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568193809" sldId="308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3072762889" sldId="309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995398568" sldId="310"/>
        </pc:sldMkLst>
      </pc:sldChg>
      <pc:sldChg chg="modSp mod">
        <pc:chgData name="Lyda Kiser" userId="30001cd3-1223-4b03-a567-3ce42c113db2" providerId="ADAL" clId="{835AA8AD-6211-40CB-A44E-A5E27A9F6629}" dt="2025-02-12T19:15:36.384" v="2066" actId="20577"/>
        <pc:sldMkLst>
          <pc:docMk/>
          <pc:sldMk cId="3988431293" sldId="311"/>
        </pc:sldMkLst>
        <pc:spChg chg="mod">
          <ac:chgData name="Lyda Kiser" userId="30001cd3-1223-4b03-a567-3ce42c113db2" providerId="ADAL" clId="{835AA8AD-6211-40CB-A44E-A5E27A9F6629}" dt="2025-02-12T19:15:17.017" v="1995" actId="20577"/>
          <ac:spMkLst>
            <pc:docMk/>
            <pc:sldMk cId="3988431293" sldId="311"/>
            <ac:spMk id="4" creationId="{82782A45-44F1-8C8A-87CB-EC8D82418A0E}"/>
          </ac:spMkLst>
        </pc:spChg>
        <pc:spChg chg="mod">
          <ac:chgData name="Lyda Kiser" userId="30001cd3-1223-4b03-a567-3ce42c113db2" providerId="ADAL" clId="{835AA8AD-6211-40CB-A44E-A5E27A9F6629}" dt="2025-02-12T19:15:36.384" v="2066" actId="20577"/>
          <ac:spMkLst>
            <pc:docMk/>
            <pc:sldMk cId="3988431293" sldId="311"/>
            <ac:spMk id="5" creationId="{C29D9019-F27F-81A7-F6CA-0852476CA039}"/>
          </ac:spMkLst>
        </pc:spChg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2216932828" sldId="312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3374327238" sldId="313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2954038001" sldId="314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299026743" sldId="315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1813364978" sldId="316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745573448" sldId="317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8881970" sldId="318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1739716341" sldId="319"/>
        </pc:sldMkLst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3399707725" sldId="320"/>
        </pc:sldMkLst>
      </pc:sldChg>
      <pc:sldChg chg="addSp modSp mod">
        <pc:chgData name="Lyda Kiser" userId="30001cd3-1223-4b03-a567-3ce42c113db2" providerId="ADAL" clId="{835AA8AD-6211-40CB-A44E-A5E27A9F6629}" dt="2025-02-12T19:11:09.530" v="1237" actId="255"/>
        <pc:sldMkLst>
          <pc:docMk/>
          <pc:sldMk cId="1219631752" sldId="321"/>
        </pc:sldMkLst>
        <pc:spChg chg="add mod">
          <ac:chgData name="Lyda Kiser" userId="30001cd3-1223-4b03-a567-3ce42c113db2" providerId="ADAL" clId="{835AA8AD-6211-40CB-A44E-A5E27A9F6629}" dt="2025-02-12T19:11:09.530" v="1237" actId="255"/>
          <ac:spMkLst>
            <pc:docMk/>
            <pc:sldMk cId="1219631752" sldId="321"/>
            <ac:spMk id="2" creationId="{CD21E62F-425A-8CB0-8A34-CDB88AC0A537}"/>
          </ac:spMkLst>
        </pc:spChg>
        <pc:spChg chg="mod">
          <ac:chgData name="Lyda Kiser" userId="30001cd3-1223-4b03-a567-3ce42c113db2" providerId="ADAL" clId="{835AA8AD-6211-40CB-A44E-A5E27A9F6629}" dt="2025-02-12T19:09:03.227" v="816" actId="1076"/>
          <ac:spMkLst>
            <pc:docMk/>
            <pc:sldMk cId="1219631752" sldId="321"/>
            <ac:spMk id="4" creationId="{79CBAC97-3076-2EF2-533A-8D42BDB1707C}"/>
          </ac:spMkLst>
        </pc:spChg>
      </pc:sldChg>
      <pc:sldChg chg="addSp modSp mod">
        <pc:chgData name="Lyda Kiser" userId="30001cd3-1223-4b03-a567-3ce42c113db2" providerId="ADAL" clId="{835AA8AD-6211-40CB-A44E-A5E27A9F6629}" dt="2025-02-12T19:12:34.975" v="1528" actId="5793"/>
        <pc:sldMkLst>
          <pc:docMk/>
          <pc:sldMk cId="699213095" sldId="322"/>
        </pc:sldMkLst>
        <pc:spChg chg="add mod">
          <ac:chgData name="Lyda Kiser" userId="30001cd3-1223-4b03-a567-3ce42c113db2" providerId="ADAL" clId="{835AA8AD-6211-40CB-A44E-A5E27A9F6629}" dt="2025-02-12T19:12:34.975" v="1528" actId="5793"/>
          <ac:spMkLst>
            <pc:docMk/>
            <pc:sldMk cId="699213095" sldId="322"/>
            <ac:spMk id="2" creationId="{FA397134-32EF-0BE3-5C2A-D4F385E007F5}"/>
          </ac:spMkLst>
        </pc:spChg>
        <pc:spChg chg="mod">
          <ac:chgData name="Lyda Kiser" userId="30001cd3-1223-4b03-a567-3ce42c113db2" providerId="ADAL" clId="{835AA8AD-6211-40CB-A44E-A5E27A9F6629}" dt="2025-02-12T19:11:33.607" v="1298" actId="1076"/>
          <ac:spMkLst>
            <pc:docMk/>
            <pc:sldMk cId="699213095" sldId="322"/>
            <ac:spMk id="4" creationId="{55879B70-E6C0-ECFC-9996-ED4DB51A46B7}"/>
          </ac:spMkLst>
        </pc:spChg>
      </pc:sldChg>
      <pc:sldChg chg="addSp modSp mod">
        <pc:chgData name="Lyda Kiser" userId="30001cd3-1223-4b03-a567-3ce42c113db2" providerId="ADAL" clId="{835AA8AD-6211-40CB-A44E-A5E27A9F6629}" dt="2025-02-12T19:13:43.025" v="1733" actId="255"/>
        <pc:sldMkLst>
          <pc:docMk/>
          <pc:sldMk cId="2252295040" sldId="323"/>
        </pc:sldMkLst>
        <pc:spChg chg="add mod">
          <ac:chgData name="Lyda Kiser" userId="30001cd3-1223-4b03-a567-3ce42c113db2" providerId="ADAL" clId="{835AA8AD-6211-40CB-A44E-A5E27A9F6629}" dt="2025-02-12T19:13:43.025" v="1733" actId="255"/>
          <ac:spMkLst>
            <pc:docMk/>
            <pc:sldMk cId="2252295040" sldId="323"/>
            <ac:spMk id="2" creationId="{BFD8F814-654C-2772-140A-AE297C8D8A2F}"/>
          </ac:spMkLst>
        </pc:spChg>
        <pc:spChg chg="mod">
          <ac:chgData name="Lyda Kiser" userId="30001cd3-1223-4b03-a567-3ce42c113db2" providerId="ADAL" clId="{835AA8AD-6211-40CB-A44E-A5E27A9F6629}" dt="2025-02-12T19:13:00.050" v="1586" actId="1076"/>
          <ac:spMkLst>
            <pc:docMk/>
            <pc:sldMk cId="2252295040" sldId="323"/>
            <ac:spMk id="4" creationId="{CF60EB39-FB4B-7E89-0569-CF8438658761}"/>
          </ac:spMkLst>
        </pc:spChg>
      </pc:sldChg>
      <pc:sldChg chg="addSp modSp mod">
        <pc:chgData name="Lyda Kiser" userId="30001cd3-1223-4b03-a567-3ce42c113db2" providerId="ADAL" clId="{835AA8AD-6211-40CB-A44E-A5E27A9F6629}" dt="2025-02-12T19:14:54.743" v="1968" actId="1076"/>
        <pc:sldMkLst>
          <pc:docMk/>
          <pc:sldMk cId="4253925900" sldId="324"/>
        </pc:sldMkLst>
        <pc:spChg chg="add mod">
          <ac:chgData name="Lyda Kiser" userId="30001cd3-1223-4b03-a567-3ce42c113db2" providerId="ADAL" clId="{835AA8AD-6211-40CB-A44E-A5E27A9F6629}" dt="2025-02-12T19:14:54.743" v="1968" actId="1076"/>
          <ac:spMkLst>
            <pc:docMk/>
            <pc:sldMk cId="4253925900" sldId="324"/>
            <ac:spMk id="2" creationId="{F49AFC60-46BF-0A9B-E7CD-049F07834921}"/>
          </ac:spMkLst>
        </pc:spChg>
        <pc:spChg chg="mod">
          <ac:chgData name="Lyda Kiser" userId="30001cd3-1223-4b03-a567-3ce42c113db2" providerId="ADAL" clId="{835AA8AD-6211-40CB-A44E-A5E27A9F6629}" dt="2025-02-12T19:13:57.232" v="1747" actId="5793"/>
          <ac:spMkLst>
            <pc:docMk/>
            <pc:sldMk cId="4253925900" sldId="324"/>
            <ac:spMk id="4" creationId="{2483FB12-5892-95F5-6611-6796113D2299}"/>
          </ac:spMkLst>
        </pc:spChg>
      </pc:sldChg>
      <pc:sldChg chg="del">
        <pc:chgData name="Lyda Kiser" userId="30001cd3-1223-4b03-a567-3ce42c113db2" providerId="ADAL" clId="{835AA8AD-6211-40CB-A44E-A5E27A9F6629}" dt="2025-02-12T19:15:08.171" v="1969" actId="2696"/>
        <pc:sldMkLst>
          <pc:docMk/>
          <pc:sldMk cId="3218863446" sldId="32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B4E7-E924-2F4D-B852-615929A62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4F664-8A15-B1D3-772D-A8CD719C8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BF951-C44E-2D1F-73B0-040AD680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4141C-0D12-0B1C-3E32-A645BEE2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6E6F4-44BC-660A-626E-1BA4430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3E7C-FCFE-59D8-99B7-3C3C3F3C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AE1C3-CA38-1298-FE50-195394B82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0F21-6596-D678-9A6D-65F46D03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122DB-CBC5-08A4-36D4-36E648BC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B664-2BC7-15E0-3E1D-7B99B69F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9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8A398-F4DC-722C-D404-004CE1B58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1B978-E361-2142-948C-1AEB9621A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74B66-9AD4-C3D7-0B93-FC2ECE9C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686C0-0E92-56DD-BD86-E0ADF9DD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23095-132B-294B-219E-B00113D3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9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F828-FC55-11CB-FCAB-0EC8286E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68013-5036-7F0A-6036-F79F2E02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90CD3-CB56-2272-FA17-6C41C195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5A76-EDCC-7187-11EA-7AB6D6E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61B18-D071-ACB2-8C5C-AD0AE793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1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78EB-9560-F1F6-C740-EFCF8811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6060D-A2C8-62DF-5AE2-F31C58E7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0DF7-FB97-4EA4-2A25-F0E92D25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DA82A-1C21-AD20-3C99-597F969B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057E-C9C9-962D-8DD0-9E2DDFBC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1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4F49-F51D-5D3A-70B2-10EF9B9A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04C8-7767-B87E-A7E9-D9220A184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5F9A9-407B-29DE-6CA7-9A63FE18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F93D2-50E5-A206-5B2E-4F63C33B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4B5BF-EDAB-FB6C-D857-963BB9E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418B5-671E-B103-DB20-935E0CB2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1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9733-BD91-E7B0-8A5B-614072B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B81EE-7926-F477-8E71-9207FD04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C6730-4885-A1C6-46CC-59F4D16D6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8432C-4345-2498-AC38-11B1DA403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B745C-DA5B-7626-7AEF-6B3B10E63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A73ED-A761-DD27-E982-42E6202E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8EFCD-43E4-68F5-8D15-9A599994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2971A-0E97-EE8D-0112-771A6226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4C6A-ADA0-FC6D-96B5-46FBF421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4CD5C-3565-F6D2-0948-1471C2FA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76B89-98E4-F0DC-2BDF-2053DB58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774AB-7B5C-DA17-360B-F50EEF80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2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75216-A8B2-B0E4-6F10-402CF489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E88FF-8C13-AA5C-B45A-4A6893E7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729B8-78A4-7EEB-7ECD-A87E7FB4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3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A984-6589-D307-4B75-E1CADE0C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59A9A-5066-4EF0-C770-9317CD5A6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93464-7227-A646-8315-AB20DFD67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5D977-EF1E-B946-CA50-55CC785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81DDA-D305-DEDB-7AFD-AAC2157D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C0E83-D9C3-676A-64E0-A8BC446B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D69B-9B7E-0794-C993-02808F84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A0FFF-DABB-944D-9962-2A08DDCA5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5D84-E4FE-9283-7EF9-DC77DB2ED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8702A-8AD7-F720-D5FF-36F1EDE2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0C102-7380-C285-524E-8513DCB5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E2F26-F107-063D-AD44-F1B1121A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8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F55E6-0759-BE8A-E570-99FD6156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D0A6A-41B2-01A1-553C-DD07DEE3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8D1EE-B364-27CC-4535-45ED9775F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9042-B6D4-144B-888C-B3692787A94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F18E-D238-F533-6B37-7D81AE427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1D77B-B15D-8666-D49C-1DBA5E1A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6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ydak@uscupstate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itleix@uscupstat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cupstate.edu/wp-content/uploads/2024/04/Dec.-1-Revised-Civil-Rights-and-Title-IX-Policy-003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E1D90-6F9C-5D45-B69C-9AD45A17A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86"/>
          <a:stretch/>
        </p:blipFill>
        <p:spPr>
          <a:xfrm rot="5400000">
            <a:off x="2666999" y="-2666999"/>
            <a:ext cx="6858001" cy="12191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042928-FF96-A4EB-877E-178CFFD19C2E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0428A-08B1-7148-B208-143383D8479E}"/>
              </a:ext>
            </a:extLst>
          </p:cNvPr>
          <p:cNvSpPr/>
          <p:nvPr/>
        </p:nvSpPr>
        <p:spPr>
          <a:xfrm>
            <a:off x="1" y="1"/>
            <a:ext cx="12191999" cy="5788572"/>
          </a:xfrm>
          <a:prstGeom prst="rect">
            <a:avLst/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144D8A9-EEED-654A-8315-1A6C83D2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136329"/>
            <a:ext cx="10845799" cy="2336024"/>
          </a:xfr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HelveticaNeueLT Std" panose="020B0604020202020204" pitchFamily="34" charset="77"/>
              </a:rPr>
              <a:t>Addressing Bias, Prejudice, Prejudgment &amp; Conflicts of Interest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B7143F1-B9A5-C941-8869-26D1CA6FAA92}"/>
              </a:ext>
            </a:extLst>
          </p:cNvPr>
          <p:cNvSpPr txBox="1">
            <a:spLocks/>
          </p:cNvSpPr>
          <p:nvPr/>
        </p:nvSpPr>
        <p:spPr>
          <a:xfrm>
            <a:off x="406401" y="4653455"/>
            <a:ext cx="10070592" cy="9787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Dr. Lyda Costello Kiser,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Civil Rights and Title IX Coordinator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22074-7E7D-031B-D71E-63E0D89A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0297" y="901836"/>
            <a:ext cx="5692370" cy="13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1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E488-2C33-1B6D-2122-26693193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73585C-CEE0-7A65-E8EE-054F530FA029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CA450-4667-1816-BCEE-81A3A778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60EB39-FB4B-7E89-0569-CF843865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643866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Appeals can be based on bias/conflict of interest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8F814-654C-2772-140A-AE297C8D8A2F}"/>
              </a:ext>
            </a:extLst>
          </p:cNvPr>
          <p:cNvSpPr txBox="1"/>
          <p:nvPr/>
        </p:nvSpPr>
        <p:spPr>
          <a:xfrm>
            <a:off x="435429" y="1861457"/>
            <a:ext cx="11244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This is why each individual assigned will be asked to address potential conflicts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This is important to the integrity of our process</a:t>
            </a:r>
          </a:p>
        </p:txBody>
      </p:sp>
    </p:spTree>
    <p:extLst>
      <p:ext uri="{BB962C8B-B14F-4D97-AF65-F5344CB8AC3E}">
        <p14:creationId xmlns:p14="http://schemas.microsoft.com/office/powerpoint/2010/main" val="225229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25B6-30A9-BB55-5B66-F449904C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207B97-13FB-9EBB-31F4-E35799F1DC11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D1DDA-B184-95D1-4E67-6CCEF1E9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83FB12-5892-95F5-6611-6796113D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Remember…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AFC60-46BF-0A9B-E7CD-049F07834921}"/>
              </a:ext>
            </a:extLst>
          </p:cNvPr>
          <p:cNvSpPr txBox="1"/>
          <p:nvPr/>
        </p:nvSpPr>
        <p:spPr>
          <a:xfrm>
            <a:off x="359227" y="1166842"/>
            <a:ext cx="11375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Our process works best when everyone proceeds with professionalism and fairness to all involved.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Your role is vital to ensuring due process for all.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Awareness is the key.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Your work is appreciated and important!</a:t>
            </a:r>
          </a:p>
        </p:txBody>
      </p:sp>
    </p:spTree>
    <p:extLst>
      <p:ext uri="{BB962C8B-B14F-4D97-AF65-F5344CB8AC3E}">
        <p14:creationId xmlns:p14="http://schemas.microsoft.com/office/powerpoint/2010/main" val="425392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BF5CA-3628-5F6E-F012-EF72E26D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81E0AD-7AAD-1A3E-7CC5-778D03BB3BAB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ED48D-7275-3F5F-776B-D3667826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782A45-44F1-8C8A-87CB-EC8D8241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This information is an overview of this topic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D9019-F27F-81A7-F6CA-0852476CA039}"/>
              </a:ext>
            </a:extLst>
          </p:cNvPr>
          <p:cNvSpPr txBox="1"/>
          <p:nvPr/>
        </p:nvSpPr>
        <p:spPr>
          <a:xfrm>
            <a:off x="522514" y="1219200"/>
            <a:ext cx="10602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separate presentations on process, policy, definitions, and various roles in </a:t>
            </a:r>
            <a:r>
              <a:rPr lang="en-US" sz="3200"/>
              <a:t>the process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Read the actual policy and process documents to assist you in whatever role you may have</a:t>
            </a:r>
          </a:p>
        </p:txBody>
      </p:sp>
    </p:spTree>
    <p:extLst>
      <p:ext uri="{BB962C8B-B14F-4D97-AF65-F5344CB8AC3E}">
        <p14:creationId xmlns:p14="http://schemas.microsoft.com/office/powerpoint/2010/main" val="398843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E384B-5090-2F86-AD98-61F2E9875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FCEBE3-205D-31A2-1CCE-091D26FC0B8B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A7191-0764-DE5E-63BD-C4E52018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684B91-04F8-DA28-2722-8D26EF2BB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563"/>
            <a:ext cx="11049000" cy="3891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Lyda Costello Kiser </a:t>
            </a:r>
          </a:p>
          <a:p>
            <a:pPr marL="0" indent="0">
              <a:buNone/>
            </a:pPr>
            <a:r>
              <a:rPr lang="en-US" sz="4400" dirty="0"/>
              <a:t>Civil Rights &amp; Title IX Coordinator</a:t>
            </a:r>
          </a:p>
          <a:p>
            <a:pPr marL="0" indent="0">
              <a:buNone/>
            </a:pPr>
            <a:r>
              <a:rPr lang="en-US" sz="4200" dirty="0">
                <a:hlinkClick r:id="rId3"/>
              </a:rPr>
              <a:t>lydak@uscupstate.edu</a:t>
            </a:r>
            <a:r>
              <a:rPr lang="en-US" sz="4200" dirty="0"/>
              <a:t> or </a:t>
            </a:r>
            <a:r>
              <a:rPr lang="en-US" sz="4200" dirty="0">
                <a:hlinkClick r:id="rId4"/>
              </a:rPr>
              <a:t>titleix@uscupstate.edu</a:t>
            </a:r>
            <a:r>
              <a:rPr lang="en-US" sz="4200" dirty="0"/>
              <a:t> </a:t>
            </a:r>
          </a:p>
          <a:p>
            <a:pPr marL="0" indent="0">
              <a:buNone/>
            </a:pPr>
            <a:r>
              <a:rPr lang="en-US" sz="4200" dirty="0"/>
              <a:t>Library 117B				  864-503-7193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B7E918-25AC-029B-1BCE-43793C67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Need more information?</a:t>
            </a:r>
          </a:p>
        </p:txBody>
      </p:sp>
    </p:spTree>
    <p:extLst>
      <p:ext uri="{BB962C8B-B14F-4D97-AF65-F5344CB8AC3E}">
        <p14:creationId xmlns:p14="http://schemas.microsoft.com/office/powerpoint/2010/main" val="72962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C0DB-FE5E-4819-E2D7-46501A1E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2D0AE0-C198-F4F7-B732-9DACF0A66064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A508E-B5FF-DF04-FB93-1BAE10C2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5FF3E3F-B7A8-1830-A3E8-4FE364807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27906"/>
            <a:ext cx="10515600" cy="41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128B-088F-7A53-A04F-BAB8B121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E450EF-A904-09BE-9792-9577BD20DBA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0E128-F060-0C26-6E8C-A691521DE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0AD382-02A2-742F-5009-5BED9E7E3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563"/>
            <a:ext cx="10515600" cy="3705535"/>
          </a:xfrm>
        </p:spPr>
        <p:txBody>
          <a:bodyPr/>
          <a:lstStyle/>
          <a:p>
            <a:r>
              <a:rPr lang="en-US" dirty="0"/>
              <a:t>Title IX sexual harassment/misconduct includes (but is not limited to) sexual harassment, gender-based discrimination, non-consensual contact, non-consensual sexual intercourse, sexual exploitation, intimate partner violence and stalking.</a:t>
            </a:r>
          </a:p>
          <a:p>
            <a:r>
              <a:rPr lang="en-US" dirty="0"/>
              <a:t>Can be found in its entirety online:</a:t>
            </a:r>
          </a:p>
          <a:p>
            <a:pPr marL="0" indent="0">
              <a:buNone/>
            </a:pPr>
            <a:r>
              <a:rPr lang="en-US" dirty="0"/>
              <a:t>Policy Against Discrimination, Harassment and Sexual Misconduct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https://uscupstate.edu/wp-content/uploads/2024/04/Dec.-1-Revised-Civil-Rights-and-Title-IX-Policy-003.pdf</a:t>
            </a: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DDAC50-1C07-D2EA-D699-847073D0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Upstate Policy</a:t>
            </a:r>
          </a:p>
        </p:txBody>
      </p:sp>
    </p:spTree>
    <p:extLst>
      <p:ext uri="{BB962C8B-B14F-4D97-AF65-F5344CB8AC3E}">
        <p14:creationId xmlns:p14="http://schemas.microsoft.com/office/powerpoint/2010/main" val="98151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7F68-AB1D-E0DB-5DF2-C79ECC17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B33F55-A8D3-F189-3D2B-942A5A8C9C8F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D72C6-B311-BF7F-5145-09A89D07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CF0684-B6D6-21C4-4379-0DFEC2B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Upstate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64986-BD7A-E565-281A-437F735E258F}"/>
              </a:ext>
            </a:extLst>
          </p:cNvPr>
          <p:cNvSpPr txBox="1"/>
          <p:nvPr/>
        </p:nvSpPr>
        <p:spPr>
          <a:xfrm>
            <a:off x="555171" y="1099457"/>
            <a:ext cx="11440582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Adheres to the requirements of the US Department of Education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Uses a Preponderance of the Evidence Standard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Always provides supportive services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Uses a virtual live hearing, with parties in separate locations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Applies to events/programs away from campus &amp; situations where someone would reasonably assume the event was University-sponsored or sponsored by a registered organization</a:t>
            </a:r>
          </a:p>
          <a:p>
            <a:pPr marL="457200" indent="-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Includes protections to pregnant students, including childbirth, recovery, complications, and any type of pregnancy loss &amp; its recovery</a:t>
            </a:r>
          </a:p>
        </p:txBody>
      </p:sp>
    </p:spTree>
    <p:extLst>
      <p:ext uri="{BB962C8B-B14F-4D97-AF65-F5344CB8AC3E}">
        <p14:creationId xmlns:p14="http://schemas.microsoft.com/office/powerpoint/2010/main" val="200275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67193-2D8B-8823-66C5-0D201EED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78D872-F481-095C-23BE-78C8B8AE5773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77FF4-8F9A-0665-7B03-97DBC26B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6A7FAA-2C47-DD09-B68E-95B1619D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294"/>
            <a:ext cx="10983686" cy="5228803"/>
          </a:xfrm>
        </p:spPr>
        <p:txBody>
          <a:bodyPr>
            <a:normAutofit/>
          </a:bodyPr>
          <a:lstStyle/>
          <a:p>
            <a:r>
              <a:rPr lang="en-US" sz="5400" b="1" dirty="0"/>
              <a:t>This presentation will review issues of bias, prejudice, prejudgment and </a:t>
            </a:r>
            <a:r>
              <a:rPr lang="en-US" sz="5400" b="1" dirty="0" err="1"/>
              <a:t>conflictsUSC-Upstate’s</a:t>
            </a:r>
            <a:r>
              <a:rPr lang="en-US" sz="5400" b="1" dirty="0"/>
              <a:t> Policy Against Discrimination, Harassment &amp; Sexual Misconduct</a:t>
            </a:r>
          </a:p>
        </p:txBody>
      </p:sp>
    </p:spTree>
    <p:extLst>
      <p:ext uri="{BB962C8B-B14F-4D97-AF65-F5344CB8AC3E}">
        <p14:creationId xmlns:p14="http://schemas.microsoft.com/office/powerpoint/2010/main" val="169197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07A6D-A49E-AFF7-2D43-B7D94323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E2D6B-B141-341C-6C9F-FAD92FAD71BF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6E798-827F-EE4E-16C2-F755C275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406984-B09A-368C-2DED-596F6CAF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USC-</a:t>
            </a:r>
            <a:r>
              <a:rPr lang="en-US" sz="5400" b="1" dirty="0" err="1"/>
              <a:t>Upstate’s</a:t>
            </a:r>
            <a:r>
              <a:rPr lang="en-US" sz="5400" b="1" dirty="0"/>
              <a:t> Commitment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76EAE-DF0E-2397-0216-CA90562D1206}"/>
              </a:ext>
            </a:extLst>
          </p:cNvPr>
          <p:cNvSpPr txBox="1"/>
          <p:nvPr/>
        </p:nvSpPr>
        <p:spPr>
          <a:xfrm>
            <a:off x="424543" y="1230086"/>
            <a:ext cx="113755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USC-Upstate is committed to ensuring ALL our processes are free from: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/>
              <a:t>Bias (gender, race, ethnicity, orientation, affiliation,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/>
              <a:t>Prejudice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/>
              <a:t>Prejudgment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/>
              <a:t>Sex Stereotyping</a:t>
            </a:r>
          </a:p>
        </p:txBody>
      </p:sp>
    </p:spTree>
    <p:extLst>
      <p:ext uri="{BB962C8B-B14F-4D97-AF65-F5344CB8AC3E}">
        <p14:creationId xmlns:p14="http://schemas.microsoft.com/office/powerpoint/2010/main" val="238244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B5D1-CBBD-504D-5DAE-3FE5C55A5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4824D5-6FA1-6B70-CAA2-3EE7842C3466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3092B-7858-1D63-02AE-02B44F51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5250E4-C59A-EECC-BB12-60477E2E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It’s not whether you have biases….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3E231-E811-B7CD-717F-87E5D39D5A0E}"/>
              </a:ext>
            </a:extLst>
          </p:cNvPr>
          <p:cNvSpPr txBox="1"/>
          <p:nvPr/>
        </p:nvSpPr>
        <p:spPr>
          <a:xfrm>
            <a:off x="370114" y="1306286"/>
            <a:ext cx="111578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It’s recognizing what they are and addressing them if they show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Unaddressed bias = Conflict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This includes whether an individual is an athlete, works for the University, is a member of a Greek organization, is in a certain program, is from a specific location, or their relationship to known others</a:t>
            </a:r>
          </a:p>
        </p:txBody>
      </p:sp>
    </p:spTree>
    <p:extLst>
      <p:ext uri="{BB962C8B-B14F-4D97-AF65-F5344CB8AC3E}">
        <p14:creationId xmlns:p14="http://schemas.microsoft.com/office/powerpoint/2010/main" val="7977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9AAF-9115-E043-318B-1EF15F1A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5B46D9-A315-F98D-FA0C-53F105EBAC27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407DE-6616-5DAC-66E8-FD955E96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CBAC97-3076-2EF2-533A-8D42BDB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611210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How our processes work to minimize bias/conflicts of interest: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1E62F-425A-8CB0-8A34-CDB88AC0A537}"/>
              </a:ext>
            </a:extLst>
          </p:cNvPr>
          <p:cNvSpPr txBox="1"/>
          <p:nvPr/>
        </p:nvSpPr>
        <p:spPr>
          <a:xfrm>
            <a:off x="413657" y="1664458"/>
            <a:ext cx="111687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Vet investigators for possible prior knowledge of an individual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an external Hearing Officer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an Appeal Officer who has not been previously involved in the case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List of pertinent information provided to individuals before assignment as an investigator, advisor, hearing officer, or appeal officer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Due process throughout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Always assume alleged individual is not responsible until the evidence is available</a:t>
            </a:r>
          </a:p>
        </p:txBody>
      </p:sp>
    </p:spTree>
    <p:extLst>
      <p:ext uri="{BB962C8B-B14F-4D97-AF65-F5344CB8AC3E}">
        <p14:creationId xmlns:p14="http://schemas.microsoft.com/office/powerpoint/2010/main" val="121963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61E8-E0C8-C6E2-2548-B4E6859F0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54E43B-BFB8-13AE-643A-ACC7FE268F4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2AA24-AA90-B173-A953-AF275352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79B70-E6C0-ECFC-9996-ED4DB51A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709181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What to do if you believe you have a conflict of interest: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97134-32EF-0BE3-5C2A-D4F385E007F5}"/>
              </a:ext>
            </a:extLst>
          </p:cNvPr>
          <p:cNvSpPr txBox="1"/>
          <p:nvPr/>
        </p:nvSpPr>
        <p:spPr>
          <a:xfrm>
            <a:off x="337457" y="1850571"/>
            <a:ext cx="115497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Notify the Title IX Coordinator immediately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details of why you believe a conflict might exist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 not discuss the potential conflict with any of the parties (if necessary, the Title IX Coordinator will do this)</a:t>
            </a:r>
          </a:p>
        </p:txBody>
      </p:sp>
    </p:spTree>
    <p:extLst>
      <p:ext uri="{BB962C8B-B14F-4D97-AF65-F5344CB8AC3E}">
        <p14:creationId xmlns:p14="http://schemas.microsoft.com/office/powerpoint/2010/main" val="6992130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567</Words>
  <Application>Microsoft Office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HelveticaNeueLT Std</vt:lpstr>
      <vt:lpstr>1_Office Theme</vt:lpstr>
      <vt:lpstr>Addressing Bias, Prejudice, Prejudgment &amp; Conflicts of Interest</vt:lpstr>
      <vt:lpstr>PowerPoint Presentation</vt:lpstr>
      <vt:lpstr>Upstate Policy</vt:lpstr>
      <vt:lpstr>Upstate Policy</vt:lpstr>
      <vt:lpstr>This presentation will review issues of bias, prejudice, prejudgment and conflictsUSC-Upstate’s Policy Against Discrimination, Harassment &amp; Sexual Misconduct</vt:lpstr>
      <vt:lpstr>USC-Upstate’s Commitment</vt:lpstr>
      <vt:lpstr>It’s not whether you have biases….</vt:lpstr>
      <vt:lpstr>How our processes work to minimize bias/conflicts of interest:</vt:lpstr>
      <vt:lpstr>What to do if you believe you have a conflict of interest:</vt:lpstr>
      <vt:lpstr>Appeals can be based on bias/conflict of interest</vt:lpstr>
      <vt:lpstr>Remember…</vt:lpstr>
      <vt:lpstr>This information is an overview of this topic </vt:lpstr>
      <vt:lpstr>Need more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Lyda Kiser</dc:creator>
  <cp:lastModifiedBy>Lyda Kiser</cp:lastModifiedBy>
  <cp:revision>6</cp:revision>
  <dcterms:created xsi:type="dcterms:W3CDTF">2024-12-02T15:17:37Z</dcterms:created>
  <dcterms:modified xsi:type="dcterms:W3CDTF">2025-02-12T19:15:38Z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5ca6640-7970-499b-9589-ea1462fbd36c_Enabled">
    <vt:lpwstr>true</vt:lpwstr>
  </property>
  <property fmtid="{D5CDD505-2E9C-101B-9397-08002B2CF9AE}" pid="3" name="MSIP_Label_75ca6640-7970-499b-9589-ea1462fbd36c_SetDate">
    <vt:lpwstr>2024-12-02T19:56:15Z</vt:lpwstr>
  </property>
  <property fmtid="{D5CDD505-2E9C-101B-9397-08002B2CF9AE}" pid="4" name="MSIP_Label_75ca6640-7970-499b-9589-ea1462fbd36c_Method">
    <vt:lpwstr>Standard</vt:lpwstr>
  </property>
  <property fmtid="{D5CDD505-2E9C-101B-9397-08002B2CF9AE}" pid="5" name="MSIP_Label_75ca6640-7970-499b-9589-ea1462fbd36c_Name">
    <vt:lpwstr>General</vt:lpwstr>
  </property>
  <property fmtid="{D5CDD505-2E9C-101B-9397-08002B2CF9AE}" pid="6" name="MSIP_Label_75ca6640-7970-499b-9589-ea1462fbd36c_SiteId">
    <vt:lpwstr>8cba7b62-9e86-46c6-9b1b-06504a61c72d</vt:lpwstr>
  </property>
  <property fmtid="{D5CDD505-2E9C-101B-9397-08002B2CF9AE}" pid="7" name="MSIP_Label_75ca6640-7970-499b-9589-ea1462fbd36c_ActionId">
    <vt:lpwstr>e33926ad-5a7d-458f-b6b6-d393383fc40d</vt:lpwstr>
  </property>
  <property fmtid="{D5CDD505-2E9C-101B-9397-08002B2CF9AE}" pid="8" name="MSIP_Label_75ca6640-7970-499b-9589-ea1462fbd36c_ContentBits">
    <vt:lpwstr>0</vt:lpwstr>
  </property>
</Properties>
</file>