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61" r:id="rId3"/>
    <p:sldId id="271" r:id="rId4"/>
    <p:sldId id="262" r:id="rId5"/>
    <p:sldId id="303" r:id="rId6"/>
    <p:sldId id="304" r:id="rId7"/>
    <p:sldId id="305" r:id="rId8"/>
    <p:sldId id="321" r:id="rId9"/>
    <p:sldId id="322" r:id="rId10"/>
    <p:sldId id="323" r:id="rId11"/>
    <p:sldId id="324" r:id="rId12"/>
    <p:sldId id="310" r:id="rId13"/>
    <p:sldId id="309" r:id="rId14"/>
    <p:sldId id="308" r:id="rId15"/>
    <p:sldId id="325" r:id="rId16"/>
    <p:sldId id="307" r:id="rId17"/>
    <p:sldId id="306" r:id="rId18"/>
    <p:sldId id="315" r:id="rId19"/>
    <p:sldId id="316" r:id="rId20"/>
    <p:sldId id="317" r:id="rId21"/>
    <p:sldId id="318" r:id="rId22"/>
    <p:sldId id="314" r:id="rId23"/>
    <p:sldId id="319" r:id="rId24"/>
    <p:sldId id="313" r:id="rId25"/>
    <p:sldId id="320" r:id="rId26"/>
    <p:sldId id="311"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B69AF-D5A9-425E-B857-A0B39A788787}" v="24" dt="2025-02-10T21:13:44.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9" d="100"/>
          <a:sy n="59" d="100"/>
        </p:scale>
        <p:origin x="924" y="56"/>
      </p:cViewPr>
      <p:guideLst/>
    </p:cSldViewPr>
  </p:slideViewPr>
  <p:notesTextViewPr>
    <p:cViewPr>
      <p:scale>
        <a:sx n="1" d="1"/>
        <a:sy n="1" d="1"/>
      </p:scale>
      <p:origin x="0" y="0"/>
    </p:cViewPr>
  </p:notesTextViewPr>
  <p:sorterViewPr>
    <p:cViewPr>
      <p:scale>
        <a:sx n="100" d="100"/>
        <a:sy n="100" d="100"/>
      </p:scale>
      <p:origin x="0" y="-41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a Kiser" userId="30001cd3-1223-4b03-a567-3ce42c113db2" providerId="ADAL" clId="{94BB69AF-D5A9-425E-B857-A0B39A788787}"/>
    <pc:docChg chg="undo custSel delSld modSld">
      <pc:chgData name="Lyda Kiser" userId="30001cd3-1223-4b03-a567-3ce42c113db2" providerId="ADAL" clId="{94BB69AF-D5A9-425E-B857-A0B39A788787}" dt="2025-02-10T21:13:48.524" v="9519" actId="313"/>
      <pc:docMkLst>
        <pc:docMk/>
      </pc:docMkLst>
      <pc:sldChg chg="modSp mod">
        <pc:chgData name="Lyda Kiser" userId="30001cd3-1223-4b03-a567-3ce42c113db2" providerId="ADAL" clId="{94BB69AF-D5A9-425E-B857-A0B39A788787}" dt="2025-02-07T18:36:17.390" v="135" actId="1076"/>
        <pc:sldMkLst>
          <pc:docMk/>
          <pc:sldMk cId="3103515953" sldId="259"/>
        </pc:sldMkLst>
        <pc:spChg chg="mod">
          <ac:chgData name="Lyda Kiser" userId="30001cd3-1223-4b03-a567-3ce42c113db2" providerId="ADAL" clId="{94BB69AF-D5A9-425E-B857-A0B39A788787}" dt="2025-02-07T18:36:17.390" v="135" actId="1076"/>
          <ac:spMkLst>
            <pc:docMk/>
            <pc:sldMk cId="3103515953" sldId="259"/>
            <ac:spMk id="12" creationId="{8144D8A9-EEED-654A-8315-1A6C83D2025A}"/>
          </ac:spMkLst>
        </pc:spChg>
        <pc:picChg chg="mod">
          <ac:chgData name="Lyda Kiser" userId="30001cd3-1223-4b03-a567-3ce42c113db2" providerId="ADAL" clId="{94BB69AF-D5A9-425E-B857-A0B39A788787}" dt="2025-02-07T18:36:11.125" v="134" actId="1076"/>
          <ac:picMkLst>
            <pc:docMk/>
            <pc:sldMk cId="3103515953" sldId="259"/>
            <ac:picMk id="7" creationId="{D3422074-7E7D-031B-D71E-63E0D89A7BA9}"/>
          </ac:picMkLst>
        </pc:picChg>
      </pc:sldChg>
      <pc:sldChg chg="modSp mod">
        <pc:chgData name="Lyda Kiser" userId="30001cd3-1223-4b03-a567-3ce42c113db2" providerId="ADAL" clId="{94BB69AF-D5A9-425E-B857-A0B39A788787}" dt="2025-02-07T18:36:40.343" v="196" actId="20577"/>
        <pc:sldMkLst>
          <pc:docMk/>
          <pc:sldMk cId="1691973688" sldId="262"/>
        </pc:sldMkLst>
        <pc:spChg chg="mod">
          <ac:chgData name="Lyda Kiser" userId="30001cd3-1223-4b03-a567-3ce42c113db2" providerId="ADAL" clId="{94BB69AF-D5A9-425E-B857-A0B39A788787}" dt="2025-02-07T18:36:40.343" v="196" actId="20577"/>
          <ac:spMkLst>
            <pc:docMk/>
            <pc:sldMk cId="1691973688" sldId="262"/>
            <ac:spMk id="4" creationId="{736A7FAA-2C47-DD09-B68E-95B1619DF40E}"/>
          </ac:spMkLst>
        </pc:spChg>
      </pc:sldChg>
      <pc:sldChg chg="addSp modSp mod">
        <pc:chgData name="Lyda Kiser" userId="30001cd3-1223-4b03-a567-3ce42c113db2" providerId="ADAL" clId="{94BB69AF-D5A9-425E-B857-A0B39A788787}" dt="2025-02-07T18:38:42.387" v="596" actId="20577"/>
        <pc:sldMkLst>
          <pc:docMk/>
          <pc:sldMk cId="2382446133" sldId="303"/>
        </pc:sldMkLst>
        <pc:spChg chg="add mod">
          <ac:chgData name="Lyda Kiser" userId="30001cd3-1223-4b03-a567-3ce42c113db2" providerId="ADAL" clId="{94BB69AF-D5A9-425E-B857-A0B39A788787}" dt="2025-02-07T18:38:42.387" v="596" actId="20577"/>
          <ac:spMkLst>
            <pc:docMk/>
            <pc:sldMk cId="2382446133" sldId="303"/>
            <ac:spMk id="2" creationId="{4C9CF473-E0FB-E741-C91E-F30BCC3CDA42}"/>
          </ac:spMkLst>
        </pc:spChg>
        <pc:spChg chg="mod">
          <ac:chgData name="Lyda Kiser" userId="30001cd3-1223-4b03-a567-3ce42c113db2" providerId="ADAL" clId="{94BB69AF-D5A9-425E-B857-A0B39A788787}" dt="2025-02-07T18:37:17.016" v="198" actId="20577"/>
          <ac:spMkLst>
            <pc:docMk/>
            <pc:sldMk cId="2382446133" sldId="303"/>
            <ac:spMk id="4" creationId="{04406984-B09A-368C-2DED-596F6CAF2A30}"/>
          </ac:spMkLst>
        </pc:spChg>
      </pc:sldChg>
      <pc:sldChg chg="addSp modSp mod">
        <pc:chgData name="Lyda Kiser" userId="30001cd3-1223-4b03-a567-3ce42c113db2" providerId="ADAL" clId="{94BB69AF-D5A9-425E-B857-A0B39A788787}" dt="2025-02-10T21:13:31.220" v="9516" actId="313"/>
        <pc:sldMkLst>
          <pc:docMk/>
          <pc:sldMk cId="79772483" sldId="305"/>
        </pc:sldMkLst>
        <pc:spChg chg="add mod">
          <ac:chgData name="Lyda Kiser" userId="30001cd3-1223-4b03-a567-3ce42c113db2" providerId="ADAL" clId="{94BB69AF-D5A9-425E-B857-A0B39A788787}" dt="2025-02-10T21:13:31.220" v="9516" actId="313"/>
          <ac:spMkLst>
            <pc:docMk/>
            <pc:sldMk cId="79772483" sldId="305"/>
            <ac:spMk id="2" creationId="{6E381080-A51A-BF64-1D2D-2B6D6217BE63}"/>
          </ac:spMkLst>
        </pc:spChg>
        <pc:spChg chg="mod">
          <ac:chgData name="Lyda Kiser" userId="30001cd3-1223-4b03-a567-3ce42c113db2" providerId="ADAL" clId="{94BB69AF-D5A9-425E-B857-A0B39A788787}" dt="2025-02-07T18:39:22.553" v="635" actId="20577"/>
          <ac:spMkLst>
            <pc:docMk/>
            <pc:sldMk cId="79772483" sldId="305"/>
            <ac:spMk id="4" creationId="{065250E4-C59A-EECC-BB12-60477E2E4084}"/>
          </ac:spMkLst>
        </pc:spChg>
      </pc:sldChg>
      <pc:sldChg chg="addSp modSp mod">
        <pc:chgData name="Lyda Kiser" userId="30001cd3-1223-4b03-a567-3ce42c113db2" providerId="ADAL" clId="{94BB69AF-D5A9-425E-B857-A0B39A788787}" dt="2025-02-10T20:41:21.060" v="5026" actId="20577"/>
        <pc:sldMkLst>
          <pc:docMk/>
          <pc:sldMk cId="3596780344" sldId="306"/>
        </pc:sldMkLst>
        <pc:spChg chg="add mod">
          <ac:chgData name="Lyda Kiser" userId="30001cd3-1223-4b03-a567-3ce42c113db2" providerId="ADAL" clId="{94BB69AF-D5A9-425E-B857-A0B39A788787}" dt="2025-02-10T20:40:54.603" v="4990" actId="20577"/>
          <ac:spMkLst>
            <pc:docMk/>
            <pc:sldMk cId="3596780344" sldId="306"/>
            <ac:spMk id="2" creationId="{6F4FEE76-D38A-650B-A14C-817B719D3587}"/>
          </ac:spMkLst>
        </pc:spChg>
        <pc:spChg chg="mod">
          <ac:chgData name="Lyda Kiser" userId="30001cd3-1223-4b03-a567-3ce42c113db2" providerId="ADAL" clId="{94BB69AF-D5A9-425E-B857-A0B39A788787}" dt="2025-02-10T20:41:21.060" v="5026" actId="20577"/>
          <ac:spMkLst>
            <pc:docMk/>
            <pc:sldMk cId="3596780344" sldId="306"/>
            <ac:spMk id="4" creationId="{04516705-B805-CF93-D809-6F0707534F8B}"/>
          </ac:spMkLst>
        </pc:spChg>
      </pc:sldChg>
      <pc:sldChg chg="addSp modSp mod">
        <pc:chgData name="Lyda Kiser" userId="30001cd3-1223-4b03-a567-3ce42c113db2" providerId="ADAL" clId="{94BB69AF-D5A9-425E-B857-A0B39A788787}" dt="2025-02-10T20:38:57.793" v="4548" actId="20577"/>
        <pc:sldMkLst>
          <pc:docMk/>
          <pc:sldMk cId="2308898856" sldId="307"/>
        </pc:sldMkLst>
        <pc:spChg chg="add mod">
          <ac:chgData name="Lyda Kiser" userId="30001cd3-1223-4b03-a567-3ce42c113db2" providerId="ADAL" clId="{94BB69AF-D5A9-425E-B857-A0B39A788787}" dt="2025-02-10T20:38:57.793" v="4548" actId="20577"/>
          <ac:spMkLst>
            <pc:docMk/>
            <pc:sldMk cId="2308898856" sldId="307"/>
            <ac:spMk id="2" creationId="{DFFFF688-71B0-D6BB-384B-FF38C7D2526B}"/>
          </ac:spMkLst>
        </pc:spChg>
        <pc:spChg chg="mod">
          <ac:chgData name="Lyda Kiser" userId="30001cd3-1223-4b03-a567-3ce42c113db2" providerId="ADAL" clId="{94BB69AF-D5A9-425E-B857-A0B39A788787}" dt="2025-02-07T19:18:22.052" v="4138" actId="20577"/>
          <ac:spMkLst>
            <pc:docMk/>
            <pc:sldMk cId="2308898856" sldId="307"/>
            <ac:spMk id="4" creationId="{76B2DD65-1DB3-BE08-2A4D-46531949D9D4}"/>
          </ac:spMkLst>
        </pc:spChg>
      </pc:sldChg>
      <pc:sldChg chg="addSp modSp mod">
        <pc:chgData name="Lyda Kiser" userId="30001cd3-1223-4b03-a567-3ce42c113db2" providerId="ADAL" clId="{94BB69AF-D5A9-425E-B857-A0B39A788787}" dt="2025-02-07T19:16:24.415" v="3756" actId="1076"/>
        <pc:sldMkLst>
          <pc:docMk/>
          <pc:sldMk cId="568193809" sldId="308"/>
        </pc:sldMkLst>
        <pc:spChg chg="add mod">
          <ac:chgData name="Lyda Kiser" userId="30001cd3-1223-4b03-a567-3ce42c113db2" providerId="ADAL" clId="{94BB69AF-D5A9-425E-B857-A0B39A788787}" dt="2025-02-07T19:16:24.415" v="3756" actId="1076"/>
          <ac:spMkLst>
            <pc:docMk/>
            <pc:sldMk cId="568193809" sldId="308"/>
            <ac:spMk id="2" creationId="{01644D8A-991F-2603-1BEB-A684B49C2ED9}"/>
          </ac:spMkLst>
        </pc:spChg>
        <pc:spChg chg="mod">
          <ac:chgData name="Lyda Kiser" userId="30001cd3-1223-4b03-a567-3ce42c113db2" providerId="ADAL" clId="{94BB69AF-D5A9-425E-B857-A0B39A788787}" dt="2025-02-07T19:05:34.943" v="3374" actId="5793"/>
          <ac:spMkLst>
            <pc:docMk/>
            <pc:sldMk cId="568193809" sldId="308"/>
            <ac:spMk id="4" creationId="{A4E617CE-A148-ADC2-C3B9-87AA0702E66C}"/>
          </ac:spMkLst>
        </pc:spChg>
      </pc:sldChg>
      <pc:sldChg chg="addSp modSp mod">
        <pc:chgData name="Lyda Kiser" userId="30001cd3-1223-4b03-a567-3ce42c113db2" providerId="ADAL" clId="{94BB69AF-D5A9-425E-B857-A0B39A788787}" dt="2025-02-07T19:05:18.913" v="3329" actId="20577"/>
        <pc:sldMkLst>
          <pc:docMk/>
          <pc:sldMk cId="3072762889" sldId="309"/>
        </pc:sldMkLst>
        <pc:spChg chg="add mod">
          <ac:chgData name="Lyda Kiser" userId="30001cd3-1223-4b03-a567-3ce42c113db2" providerId="ADAL" clId="{94BB69AF-D5A9-425E-B857-A0B39A788787}" dt="2025-02-07T19:05:18.913" v="3329" actId="20577"/>
          <ac:spMkLst>
            <pc:docMk/>
            <pc:sldMk cId="3072762889" sldId="309"/>
            <ac:spMk id="2" creationId="{0AD84108-E23E-D964-0C3F-9CED466243EF}"/>
          </ac:spMkLst>
        </pc:spChg>
        <pc:spChg chg="mod">
          <ac:chgData name="Lyda Kiser" userId="30001cd3-1223-4b03-a567-3ce42c113db2" providerId="ADAL" clId="{94BB69AF-D5A9-425E-B857-A0B39A788787}" dt="2025-02-07T19:03:45.554" v="2996" actId="20577"/>
          <ac:spMkLst>
            <pc:docMk/>
            <pc:sldMk cId="3072762889" sldId="309"/>
            <ac:spMk id="4" creationId="{878F5117-A186-372D-F6C3-B766CFF26E20}"/>
          </ac:spMkLst>
        </pc:spChg>
      </pc:sldChg>
      <pc:sldChg chg="addSp modSp mod">
        <pc:chgData name="Lyda Kiser" userId="30001cd3-1223-4b03-a567-3ce42c113db2" providerId="ADAL" clId="{94BB69AF-D5A9-425E-B857-A0B39A788787}" dt="2025-02-07T19:03:27.636" v="2974" actId="20577"/>
        <pc:sldMkLst>
          <pc:docMk/>
          <pc:sldMk cId="995398568" sldId="310"/>
        </pc:sldMkLst>
        <pc:spChg chg="add mod">
          <ac:chgData name="Lyda Kiser" userId="30001cd3-1223-4b03-a567-3ce42c113db2" providerId="ADAL" clId="{94BB69AF-D5A9-425E-B857-A0B39A788787}" dt="2025-02-07T19:03:27.636" v="2974" actId="20577"/>
          <ac:spMkLst>
            <pc:docMk/>
            <pc:sldMk cId="995398568" sldId="310"/>
            <ac:spMk id="2" creationId="{5B934E21-884A-B966-68A5-8C5FB1B1B559}"/>
          </ac:spMkLst>
        </pc:spChg>
        <pc:spChg chg="mod">
          <ac:chgData name="Lyda Kiser" userId="30001cd3-1223-4b03-a567-3ce42c113db2" providerId="ADAL" clId="{94BB69AF-D5A9-425E-B857-A0B39A788787}" dt="2025-02-07T19:02:07.252" v="2677" actId="20577"/>
          <ac:spMkLst>
            <pc:docMk/>
            <pc:sldMk cId="995398568" sldId="310"/>
            <ac:spMk id="4" creationId="{86253F56-6E6C-0970-D29D-8A04A11D0A89}"/>
          </ac:spMkLst>
        </pc:spChg>
      </pc:sldChg>
      <pc:sldChg chg="modSp mod">
        <pc:chgData name="Lyda Kiser" userId="30001cd3-1223-4b03-a567-3ce42c113db2" providerId="ADAL" clId="{94BB69AF-D5A9-425E-B857-A0B39A788787}" dt="2025-02-10T21:13:12.780" v="9513" actId="20577"/>
        <pc:sldMkLst>
          <pc:docMk/>
          <pc:sldMk cId="3988431293" sldId="311"/>
        </pc:sldMkLst>
        <pc:spChg chg="mod">
          <ac:chgData name="Lyda Kiser" userId="30001cd3-1223-4b03-a567-3ce42c113db2" providerId="ADAL" clId="{94BB69AF-D5A9-425E-B857-A0B39A788787}" dt="2025-02-10T21:12:32.240" v="9390" actId="20577"/>
          <ac:spMkLst>
            <pc:docMk/>
            <pc:sldMk cId="3988431293" sldId="311"/>
            <ac:spMk id="4" creationId="{82782A45-44F1-8C8A-87CB-EC8D82418A0E}"/>
          </ac:spMkLst>
        </pc:spChg>
        <pc:spChg chg="mod">
          <ac:chgData name="Lyda Kiser" userId="30001cd3-1223-4b03-a567-3ce42c113db2" providerId="ADAL" clId="{94BB69AF-D5A9-425E-B857-A0B39A788787}" dt="2025-02-10T21:13:12.780" v="9513" actId="20577"/>
          <ac:spMkLst>
            <pc:docMk/>
            <pc:sldMk cId="3988431293" sldId="311"/>
            <ac:spMk id="5" creationId="{C29D9019-F27F-81A7-F6CA-0852476CA039}"/>
          </ac:spMkLst>
        </pc:spChg>
      </pc:sldChg>
      <pc:sldChg chg="del">
        <pc:chgData name="Lyda Kiser" userId="30001cd3-1223-4b03-a567-3ce42c113db2" providerId="ADAL" clId="{94BB69AF-D5A9-425E-B857-A0B39A788787}" dt="2025-02-10T21:12:16.944" v="9364" actId="2696"/>
        <pc:sldMkLst>
          <pc:docMk/>
          <pc:sldMk cId="2216932828" sldId="312"/>
        </pc:sldMkLst>
      </pc:sldChg>
      <pc:sldChg chg="addSp modSp mod">
        <pc:chgData name="Lyda Kiser" userId="30001cd3-1223-4b03-a567-3ce42c113db2" providerId="ADAL" clId="{94BB69AF-D5A9-425E-B857-A0B39A788787}" dt="2025-02-10T21:09:03.629" v="8802" actId="20577"/>
        <pc:sldMkLst>
          <pc:docMk/>
          <pc:sldMk cId="3374327238" sldId="313"/>
        </pc:sldMkLst>
        <pc:spChg chg="add mod">
          <ac:chgData name="Lyda Kiser" userId="30001cd3-1223-4b03-a567-3ce42c113db2" providerId="ADAL" clId="{94BB69AF-D5A9-425E-B857-A0B39A788787}" dt="2025-02-10T21:09:03.629" v="8802" actId="20577"/>
          <ac:spMkLst>
            <pc:docMk/>
            <pc:sldMk cId="3374327238" sldId="313"/>
            <ac:spMk id="2" creationId="{B8C9F4E0-6476-395B-CBFA-DFA4B9CEE237}"/>
          </ac:spMkLst>
        </pc:spChg>
        <pc:spChg chg="mod">
          <ac:chgData name="Lyda Kiser" userId="30001cd3-1223-4b03-a567-3ce42c113db2" providerId="ADAL" clId="{94BB69AF-D5A9-425E-B857-A0B39A788787}" dt="2025-02-10T21:06:51.790" v="8296" actId="20577"/>
          <ac:spMkLst>
            <pc:docMk/>
            <pc:sldMk cId="3374327238" sldId="313"/>
            <ac:spMk id="4" creationId="{60895B87-C7A5-EC74-E3B0-89B9EDF51129}"/>
          </ac:spMkLst>
        </pc:spChg>
      </pc:sldChg>
      <pc:sldChg chg="addSp modSp mod">
        <pc:chgData name="Lyda Kiser" userId="30001cd3-1223-4b03-a567-3ce42c113db2" providerId="ADAL" clId="{94BB69AF-D5A9-425E-B857-A0B39A788787}" dt="2025-02-10T21:02:30.348" v="7721" actId="948"/>
        <pc:sldMkLst>
          <pc:docMk/>
          <pc:sldMk cId="2954038001" sldId="314"/>
        </pc:sldMkLst>
        <pc:spChg chg="add mod">
          <ac:chgData name="Lyda Kiser" userId="30001cd3-1223-4b03-a567-3ce42c113db2" providerId="ADAL" clId="{94BB69AF-D5A9-425E-B857-A0B39A788787}" dt="2025-02-10T21:02:30.348" v="7721" actId="948"/>
          <ac:spMkLst>
            <pc:docMk/>
            <pc:sldMk cId="2954038001" sldId="314"/>
            <ac:spMk id="2" creationId="{A9141B56-AB6E-2F23-549B-42A87730B7DE}"/>
          </ac:spMkLst>
        </pc:spChg>
        <pc:spChg chg="mod">
          <ac:chgData name="Lyda Kiser" userId="30001cd3-1223-4b03-a567-3ce42c113db2" providerId="ADAL" clId="{94BB69AF-D5A9-425E-B857-A0B39A788787}" dt="2025-02-10T20:59:23.465" v="7157" actId="20577"/>
          <ac:spMkLst>
            <pc:docMk/>
            <pc:sldMk cId="2954038001" sldId="314"/>
            <ac:spMk id="4" creationId="{A05CE6CC-2D38-D65D-67F6-53F373FEF10A}"/>
          </ac:spMkLst>
        </pc:spChg>
      </pc:sldChg>
      <pc:sldChg chg="addSp modSp mod">
        <pc:chgData name="Lyda Kiser" userId="30001cd3-1223-4b03-a567-3ce42c113db2" providerId="ADAL" clId="{94BB69AF-D5A9-425E-B857-A0B39A788787}" dt="2025-02-10T20:44:43.309" v="5681" actId="6549"/>
        <pc:sldMkLst>
          <pc:docMk/>
          <pc:sldMk cId="299026743" sldId="315"/>
        </pc:sldMkLst>
        <pc:spChg chg="add mod">
          <ac:chgData name="Lyda Kiser" userId="30001cd3-1223-4b03-a567-3ce42c113db2" providerId="ADAL" clId="{94BB69AF-D5A9-425E-B857-A0B39A788787}" dt="2025-02-10T20:44:43.309" v="5681" actId="6549"/>
          <ac:spMkLst>
            <pc:docMk/>
            <pc:sldMk cId="299026743" sldId="315"/>
            <ac:spMk id="2" creationId="{F9EEABE3-47AA-AEDA-F42E-17699C3A50B3}"/>
          </ac:spMkLst>
        </pc:spChg>
        <pc:spChg chg="mod">
          <ac:chgData name="Lyda Kiser" userId="30001cd3-1223-4b03-a567-3ce42c113db2" providerId="ADAL" clId="{94BB69AF-D5A9-425E-B857-A0B39A788787}" dt="2025-02-10T20:41:07.855" v="5020" actId="20577"/>
          <ac:spMkLst>
            <pc:docMk/>
            <pc:sldMk cId="299026743" sldId="315"/>
            <ac:spMk id="4" creationId="{1A6052B5-F5EE-783C-2CE5-BABC2BE1B86C}"/>
          </ac:spMkLst>
        </pc:spChg>
      </pc:sldChg>
      <pc:sldChg chg="addSp modSp mod">
        <pc:chgData name="Lyda Kiser" userId="30001cd3-1223-4b03-a567-3ce42c113db2" providerId="ADAL" clId="{94BB69AF-D5A9-425E-B857-A0B39A788787}" dt="2025-02-10T20:47:14.317" v="6096" actId="20577"/>
        <pc:sldMkLst>
          <pc:docMk/>
          <pc:sldMk cId="1813364978" sldId="316"/>
        </pc:sldMkLst>
        <pc:spChg chg="add mod">
          <ac:chgData name="Lyda Kiser" userId="30001cd3-1223-4b03-a567-3ce42c113db2" providerId="ADAL" clId="{94BB69AF-D5A9-425E-B857-A0B39A788787}" dt="2025-02-10T20:47:14.317" v="6096" actId="20577"/>
          <ac:spMkLst>
            <pc:docMk/>
            <pc:sldMk cId="1813364978" sldId="316"/>
            <ac:spMk id="2" creationId="{E099ADD0-62C2-47F5-369A-4B1386646A7C}"/>
          </ac:spMkLst>
        </pc:spChg>
        <pc:spChg chg="mod">
          <ac:chgData name="Lyda Kiser" userId="30001cd3-1223-4b03-a567-3ce42c113db2" providerId="ADAL" clId="{94BB69AF-D5A9-425E-B857-A0B39A788787}" dt="2025-02-10T20:44:55.098" v="5708" actId="20577"/>
          <ac:spMkLst>
            <pc:docMk/>
            <pc:sldMk cId="1813364978" sldId="316"/>
            <ac:spMk id="4" creationId="{B03281FE-CC97-8049-E5F4-3AF3E89D60A1}"/>
          </ac:spMkLst>
        </pc:spChg>
      </pc:sldChg>
      <pc:sldChg chg="addSp modSp mod">
        <pc:chgData name="Lyda Kiser" userId="30001cd3-1223-4b03-a567-3ce42c113db2" providerId="ADAL" clId="{94BB69AF-D5A9-425E-B857-A0B39A788787}" dt="2025-02-10T20:50:00.372" v="6575" actId="20577"/>
        <pc:sldMkLst>
          <pc:docMk/>
          <pc:sldMk cId="745573448" sldId="317"/>
        </pc:sldMkLst>
        <pc:spChg chg="add mod">
          <ac:chgData name="Lyda Kiser" userId="30001cd3-1223-4b03-a567-3ce42c113db2" providerId="ADAL" clId="{94BB69AF-D5A9-425E-B857-A0B39A788787}" dt="2025-02-10T20:50:00.372" v="6575" actId="20577"/>
          <ac:spMkLst>
            <pc:docMk/>
            <pc:sldMk cId="745573448" sldId="317"/>
            <ac:spMk id="2" creationId="{9B2DFCFA-312C-AE56-F0C1-C82797A76D82}"/>
          </ac:spMkLst>
        </pc:spChg>
        <pc:spChg chg="mod">
          <ac:chgData name="Lyda Kiser" userId="30001cd3-1223-4b03-a567-3ce42c113db2" providerId="ADAL" clId="{94BB69AF-D5A9-425E-B857-A0B39A788787}" dt="2025-02-10T20:47:23.674" v="6114" actId="20577"/>
          <ac:spMkLst>
            <pc:docMk/>
            <pc:sldMk cId="745573448" sldId="317"/>
            <ac:spMk id="4" creationId="{6867AA8A-24C4-206D-2320-68AC5D6FE5DB}"/>
          </ac:spMkLst>
        </pc:spChg>
      </pc:sldChg>
      <pc:sldChg chg="addSp modSp mod">
        <pc:chgData name="Lyda Kiser" userId="30001cd3-1223-4b03-a567-3ce42c113db2" providerId="ADAL" clId="{94BB69AF-D5A9-425E-B857-A0B39A788787}" dt="2025-02-10T20:59:12.946" v="7136" actId="255"/>
        <pc:sldMkLst>
          <pc:docMk/>
          <pc:sldMk cId="8881970" sldId="318"/>
        </pc:sldMkLst>
        <pc:spChg chg="add mod">
          <ac:chgData name="Lyda Kiser" userId="30001cd3-1223-4b03-a567-3ce42c113db2" providerId="ADAL" clId="{94BB69AF-D5A9-425E-B857-A0B39A788787}" dt="2025-02-10T20:59:12.946" v="7136" actId="255"/>
          <ac:spMkLst>
            <pc:docMk/>
            <pc:sldMk cId="8881970" sldId="318"/>
            <ac:spMk id="2" creationId="{BFAA9D88-176E-BC44-8038-5D6AE9B820D5}"/>
          </ac:spMkLst>
        </pc:spChg>
        <pc:spChg chg="mod">
          <ac:chgData name="Lyda Kiser" userId="30001cd3-1223-4b03-a567-3ce42c113db2" providerId="ADAL" clId="{94BB69AF-D5A9-425E-B857-A0B39A788787}" dt="2025-02-10T20:50:15.596" v="6602" actId="20577"/>
          <ac:spMkLst>
            <pc:docMk/>
            <pc:sldMk cId="8881970" sldId="318"/>
            <ac:spMk id="4" creationId="{17FBDB1E-FFEF-9D82-D7FA-79B1EF9336D4}"/>
          </ac:spMkLst>
        </pc:spChg>
      </pc:sldChg>
      <pc:sldChg chg="addSp modSp mod">
        <pc:chgData name="Lyda Kiser" userId="30001cd3-1223-4b03-a567-3ce42c113db2" providerId="ADAL" clId="{94BB69AF-D5A9-425E-B857-A0B39A788787}" dt="2025-02-10T21:13:48.524" v="9519" actId="313"/>
        <pc:sldMkLst>
          <pc:docMk/>
          <pc:sldMk cId="1739716341" sldId="319"/>
        </pc:sldMkLst>
        <pc:spChg chg="add mod">
          <ac:chgData name="Lyda Kiser" userId="30001cd3-1223-4b03-a567-3ce42c113db2" providerId="ADAL" clId="{94BB69AF-D5A9-425E-B857-A0B39A788787}" dt="2025-02-10T21:13:48.524" v="9519" actId="313"/>
          <ac:spMkLst>
            <pc:docMk/>
            <pc:sldMk cId="1739716341" sldId="319"/>
            <ac:spMk id="2" creationId="{6B0E2D65-9679-1E08-D145-8E547C9BF893}"/>
          </ac:spMkLst>
        </pc:spChg>
        <pc:spChg chg="mod">
          <ac:chgData name="Lyda Kiser" userId="30001cd3-1223-4b03-a567-3ce42c113db2" providerId="ADAL" clId="{94BB69AF-D5A9-425E-B857-A0B39A788787}" dt="2025-02-10T21:02:37.418" v="7728" actId="20577"/>
          <ac:spMkLst>
            <pc:docMk/>
            <pc:sldMk cId="1739716341" sldId="319"/>
            <ac:spMk id="4" creationId="{DCA7FA3F-C95C-F89A-223B-B22CD187AB93}"/>
          </ac:spMkLst>
        </pc:spChg>
      </pc:sldChg>
      <pc:sldChg chg="addSp modSp mod">
        <pc:chgData name="Lyda Kiser" userId="30001cd3-1223-4b03-a567-3ce42c113db2" providerId="ADAL" clId="{94BB69AF-D5A9-425E-B857-A0B39A788787}" dt="2025-02-10T21:12:06.554" v="9363" actId="20577"/>
        <pc:sldMkLst>
          <pc:docMk/>
          <pc:sldMk cId="3399707725" sldId="320"/>
        </pc:sldMkLst>
        <pc:spChg chg="add mod">
          <ac:chgData name="Lyda Kiser" userId="30001cd3-1223-4b03-a567-3ce42c113db2" providerId="ADAL" clId="{94BB69AF-D5A9-425E-B857-A0B39A788787}" dt="2025-02-10T21:12:06.554" v="9363" actId="20577"/>
          <ac:spMkLst>
            <pc:docMk/>
            <pc:sldMk cId="3399707725" sldId="320"/>
            <ac:spMk id="2" creationId="{68F81D69-FD9E-8A40-F09A-2AAED2DD17C1}"/>
          </ac:spMkLst>
        </pc:spChg>
        <pc:spChg chg="mod">
          <ac:chgData name="Lyda Kiser" userId="30001cd3-1223-4b03-a567-3ce42c113db2" providerId="ADAL" clId="{94BB69AF-D5A9-425E-B857-A0B39A788787}" dt="2025-02-10T21:09:14.225" v="8809" actId="20577"/>
          <ac:spMkLst>
            <pc:docMk/>
            <pc:sldMk cId="3399707725" sldId="320"/>
            <ac:spMk id="4" creationId="{62D143FE-A483-411B-12E5-14A99E28D26F}"/>
          </ac:spMkLst>
        </pc:spChg>
      </pc:sldChg>
      <pc:sldChg chg="addSp modSp mod">
        <pc:chgData name="Lyda Kiser" userId="30001cd3-1223-4b03-a567-3ce42c113db2" providerId="ADAL" clId="{94BB69AF-D5A9-425E-B857-A0B39A788787}" dt="2025-02-10T21:13:38.168" v="9518" actId="20577"/>
        <pc:sldMkLst>
          <pc:docMk/>
          <pc:sldMk cId="1219631752" sldId="321"/>
        </pc:sldMkLst>
        <pc:spChg chg="add mod">
          <ac:chgData name="Lyda Kiser" userId="30001cd3-1223-4b03-a567-3ce42c113db2" providerId="ADAL" clId="{94BB69AF-D5A9-425E-B857-A0B39A788787}" dt="2025-02-10T21:13:38.168" v="9518" actId="20577"/>
          <ac:spMkLst>
            <pc:docMk/>
            <pc:sldMk cId="1219631752" sldId="321"/>
            <ac:spMk id="2" creationId="{D5F4736E-6E15-A9F4-CFC6-008BC70D89B6}"/>
          </ac:spMkLst>
        </pc:spChg>
        <pc:spChg chg="mod">
          <ac:chgData name="Lyda Kiser" userId="30001cd3-1223-4b03-a567-3ce42c113db2" providerId="ADAL" clId="{94BB69AF-D5A9-425E-B857-A0B39A788787}" dt="2025-02-07T18:43:15.574" v="1622" actId="20577"/>
          <ac:spMkLst>
            <pc:docMk/>
            <pc:sldMk cId="1219631752" sldId="321"/>
            <ac:spMk id="4" creationId="{79CBAC97-3076-2EF2-533A-8D42BDB1707C}"/>
          </ac:spMkLst>
        </pc:spChg>
      </pc:sldChg>
      <pc:sldChg chg="addSp modSp mod">
        <pc:chgData name="Lyda Kiser" userId="30001cd3-1223-4b03-a567-3ce42c113db2" providerId="ADAL" clId="{94BB69AF-D5A9-425E-B857-A0B39A788787}" dt="2025-02-07T18:47:08.291" v="2000" actId="1076"/>
        <pc:sldMkLst>
          <pc:docMk/>
          <pc:sldMk cId="699213095" sldId="322"/>
        </pc:sldMkLst>
        <pc:spChg chg="add mod">
          <ac:chgData name="Lyda Kiser" userId="30001cd3-1223-4b03-a567-3ce42c113db2" providerId="ADAL" clId="{94BB69AF-D5A9-425E-B857-A0B39A788787}" dt="2025-02-07T18:47:08.291" v="2000" actId="1076"/>
          <ac:spMkLst>
            <pc:docMk/>
            <pc:sldMk cId="699213095" sldId="322"/>
            <ac:spMk id="2" creationId="{38113136-0B79-33BD-CD63-BA5CCE6F69B3}"/>
          </ac:spMkLst>
        </pc:spChg>
        <pc:spChg chg="mod">
          <ac:chgData name="Lyda Kiser" userId="30001cd3-1223-4b03-a567-3ce42c113db2" providerId="ADAL" clId="{94BB69AF-D5A9-425E-B857-A0B39A788787}" dt="2025-02-07T18:45:23.853" v="1862" actId="5793"/>
          <ac:spMkLst>
            <pc:docMk/>
            <pc:sldMk cId="699213095" sldId="322"/>
            <ac:spMk id="4" creationId="{55879B70-E6C0-ECFC-9996-ED4DB51A46B7}"/>
          </ac:spMkLst>
        </pc:spChg>
      </pc:sldChg>
      <pc:sldChg chg="addSp delSp modSp mod">
        <pc:chgData name="Lyda Kiser" userId="30001cd3-1223-4b03-a567-3ce42c113db2" providerId="ADAL" clId="{94BB69AF-D5A9-425E-B857-A0B39A788787}" dt="2025-02-07T18:49:47.536" v="2331" actId="20577"/>
        <pc:sldMkLst>
          <pc:docMk/>
          <pc:sldMk cId="2252295040" sldId="323"/>
        </pc:sldMkLst>
        <pc:spChg chg="mod">
          <ac:chgData name="Lyda Kiser" userId="30001cd3-1223-4b03-a567-3ce42c113db2" providerId="ADAL" clId="{94BB69AF-D5A9-425E-B857-A0B39A788787}" dt="2025-02-07T18:47:19.747" v="2026" actId="20577"/>
          <ac:spMkLst>
            <pc:docMk/>
            <pc:sldMk cId="2252295040" sldId="323"/>
            <ac:spMk id="4" creationId="{CF60EB39-FB4B-7E89-0569-CF8438658761}"/>
          </ac:spMkLst>
        </pc:spChg>
        <pc:spChg chg="add mod">
          <ac:chgData name="Lyda Kiser" userId="30001cd3-1223-4b03-a567-3ce42c113db2" providerId="ADAL" clId="{94BB69AF-D5A9-425E-B857-A0B39A788787}" dt="2025-02-07T18:49:47.536" v="2331" actId="20577"/>
          <ac:spMkLst>
            <pc:docMk/>
            <pc:sldMk cId="2252295040" sldId="323"/>
            <ac:spMk id="5" creationId="{955C3E90-CF1C-722D-0E25-D56AEB22992D}"/>
          </ac:spMkLst>
        </pc:spChg>
      </pc:sldChg>
      <pc:sldChg chg="addSp modSp mod">
        <pc:chgData name="Lyda Kiser" userId="30001cd3-1223-4b03-a567-3ce42c113db2" providerId="ADAL" clId="{94BB69AF-D5A9-425E-B857-A0B39A788787}" dt="2025-02-07T18:51:33.961" v="2641" actId="1076"/>
        <pc:sldMkLst>
          <pc:docMk/>
          <pc:sldMk cId="4253925900" sldId="324"/>
        </pc:sldMkLst>
        <pc:spChg chg="add mod">
          <ac:chgData name="Lyda Kiser" userId="30001cd3-1223-4b03-a567-3ce42c113db2" providerId="ADAL" clId="{94BB69AF-D5A9-425E-B857-A0B39A788787}" dt="2025-02-07T18:51:33.961" v="2641" actId="1076"/>
          <ac:spMkLst>
            <pc:docMk/>
            <pc:sldMk cId="4253925900" sldId="324"/>
            <ac:spMk id="2" creationId="{BFF310A0-DA60-D83D-5350-5D18DD2736D5}"/>
          </ac:spMkLst>
        </pc:spChg>
        <pc:spChg chg="mod">
          <ac:chgData name="Lyda Kiser" userId="30001cd3-1223-4b03-a567-3ce42c113db2" providerId="ADAL" clId="{94BB69AF-D5A9-425E-B857-A0B39A788787}" dt="2025-02-07T18:50:03.738" v="2350" actId="20577"/>
          <ac:spMkLst>
            <pc:docMk/>
            <pc:sldMk cId="4253925900" sldId="324"/>
            <ac:spMk id="4" creationId="{2483FB12-5892-95F5-6611-6796113D2299}"/>
          </ac:spMkLst>
        </pc:spChg>
      </pc:sldChg>
      <pc:sldChg chg="addSp modSp mod">
        <pc:chgData name="Lyda Kiser" userId="30001cd3-1223-4b03-a567-3ce42c113db2" providerId="ADAL" clId="{94BB69AF-D5A9-425E-B857-A0B39A788787}" dt="2025-02-07T19:18:12.721" v="4121" actId="255"/>
        <pc:sldMkLst>
          <pc:docMk/>
          <pc:sldMk cId="3218863446" sldId="325"/>
        </pc:sldMkLst>
        <pc:spChg chg="add mod">
          <ac:chgData name="Lyda Kiser" userId="30001cd3-1223-4b03-a567-3ce42c113db2" providerId="ADAL" clId="{94BB69AF-D5A9-425E-B857-A0B39A788787}" dt="2025-02-07T19:18:12.721" v="4121" actId="255"/>
          <ac:spMkLst>
            <pc:docMk/>
            <pc:sldMk cId="3218863446" sldId="325"/>
            <ac:spMk id="2" creationId="{C97616C0-39E2-E9A6-DFC5-82F0D57C5EEF}"/>
          </ac:spMkLst>
        </pc:spChg>
        <pc:spChg chg="mod">
          <ac:chgData name="Lyda Kiser" userId="30001cd3-1223-4b03-a567-3ce42c113db2" providerId="ADAL" clId="{94BB69AF-D5A9-425E-B857-A0B39A788787}" dt="2025-02-07T19:16:51.190" v="3820" actId="20577"/>
          <ac:spMkLst>
            <pc:docMk/>
            <pc:sldMk cId="3218863446" sldId="325"/>
            <ac:spMk id="4" creationId="{23FC54A7-A3F3-D0FC-C2DD-103DBB89F55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3B4E7-E924-2F4D-B852-615929A625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34F664-8A15-B1D3-772D-A8CD719C8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BF951-C44E-2D1F-73B0-040AD6809343}"/>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5" name="Footer Placeholder 4">
            <a:extLst>
              <a:ext uri="{FF2B5EF4-FFF2-40B4-BE49-F238E27FC236}">
                <a16:creationId xmlns:a16="http://schemas.microsoft.com/office/drawing/2014/main" id="{89E4141C-0D12-0B1C-3E32-A645BEE26E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16E6F4-44BC-660A-626E-1BA4430E5CCB}"/>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422969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93E7C-FCFE-59D8-99B7-3C3C3F3CC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1AE1C3-CA38-1298-FE50-195394B82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30F21-6596-D678-9A6D-65F46D0384CB}"/>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5" name="Footer Placeholder 4">
            <a:extLst>
              <a:ext uri="{FF2B5EF4-FFF2-40B4-BE49-F238E27FC236}">
                <a16:creationId xmlns:a16="http://schemas.microsoft.com/office/drawing/2014/main" id="{82B122DB-CBC5-08A4-36D4-36E648BCB8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63B664-2BC7-15E0-3E1D-7B99B69FCCF0}"/>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2782498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8A398-F4DC-722C-D404-004CE1B58B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91B978-E361-2142-948C-1AEB9621A2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74B66-9AD4-C3D7-0B93-FC2ECE9CF6B6}"/>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5" name="Footer Placeholder 4">
            <a:extLst>
              <a:ext uri="{FF2B5EF4-FFF2-40B4-BE49-F238E27FC236}">
                <a16:creationId xmlns:a16="http://schemas.microsoft.com/office/drawing/2014/main" id="{3E5686C0-0E92-56DD-BD86-E0ADF9DD1E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023095-132B-294B-219E-B00113D30648}"/>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200579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F828-FC55-11CB-FCAB-0EC8286EA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68013-5036-7F0A-6036-F79F2E02FB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90CD3-CB56-2272-FA17-6C41C195D56D}"/>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5" name="Footer Placeholder 4">
            <a:extLst>
              <a:ext uri="{FF2B5EF4-FFF2-40B4-BE49-F238E27FC236}">
                <a16:creationId xmlns:a16="http://schemas.microsoft.com/office/drawing/2014/main" id="{D50C5A76-EDCC-7187-11EA-7AB6D6E3FB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B61B18-D071-ACB2-8C5C-AD0AE793669E}"/>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122551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78EB-9560-F1F6-C740-EFCF881176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66060D-A2C8-62DF-5AE2-F31C58E7F2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1C0DF7-FB97-4EA4-2A25-F0E92D25F589}"/>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5" name="Footer Placeholder 4">
            <a:extLst>
              <a:ext uri="{FF2B5EF4-FFF2-40B4-BE49-F238E27FC236}">
                <a16:creationId xmlns:a16="http://schemas.microsoft.com/office/drawing/2014/main" id="{3E2DA82A-1C21-AD20-3C99-597F969BBC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CC057E-C9C9-962D-8DD0-9E2DDFBCD011}"/>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367801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4F49-F51D-5D3A-70B2-10EF9B9AA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104C8-7767-B87E-A7E9-D9220A1846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45F9A9-407B-29DE-6CA7-9A63FE181E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9F93D2-50E5-A206-5B2E-4F63C33B8B43}"/>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6" name="Footer Placeholder 5">
            <a:extLst>
              <a:ext uri="{FF2B5EF4-FFF2-40B4-BE49-F238E27FC236}">
                <a16:creationId xmlns:a16="http://schemas.microsoft.com/office/drawing/2014/main" id="{8064B5BF-EDAB-FB6C-D857-963BB9EF2B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0418B5-671E-B103-DB20-935E0CB26113}"/>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70051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9733-BD91-E7B0-8A5B-614072B937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2B81EE-7926-F477-8E71-9207FD04ED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3C6730-4885-A1C6-46CC-59F4D16D6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F8432C-4345-2498-AC38-11B1DA403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B745C-DA5B-7626-7AEF-6B3B10E630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AA73ED-A761-DD27-E982-42E6202EB025}"/>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8" name="Footer Placeholder 7">
            <a:extLst>
              <a:ext uri="{FF2B5EF4-FFF2-40B4-BE49-F238E27FC236}">
                <a16:creationId xmlns:a16="http://schemas.microsoft.com/office/drawing/2014/main" id="{2708EFCD-43E4-68F5-8D15-9A5999944F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B32971A-0E97-EE8D-0112-771A62263A58}"/>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37097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44C6A-ADA0-FC6D-96B5-46FBF42150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44CD5C-3565-F6D2-0948-1471C2FAB323}"/>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4" name="Footer Placeholder 3">
            <a:extLst>
              <a:ext uri="{FF2B5EF4-FFF2-40B4-BE49-F238E27FC236}">
                <a16:creationId xmlns:a16="http://schemas.microsoft.com/office/drawing/2014/main" id="{ADB76B89-98E4-F0DC-2BDF-2053DB5810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35774AB-7B5C-DA17-360B-F50EEF803A3D}"/>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503026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975216-A8B2-B0E4-6F10-402CF489C0C7}"/>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3" name="Footer Placeholder 2">
            <a:extLst>
              <a:ext uri="{FF2B5EF4-FFF2-40B4-BE49-F238E27FC236}">
                <a16:creationId xmlns:a16="http://schemas.microsoft.com/office/drawing/2014/main" id="{154E88FF-8C13-AA5C-B45A-4A6893E7DA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2729B8-78A4-7EEB-7ECD-A87E7FB4F3CF}"/>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324353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4A984-6589-D307-4B75-E1CADE0C1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B59A9A-5066-4EF0-C770-9317CD5A6A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93464-7227-A646-8315-AB20DFD67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5D977-EF1E-B946-CA50-55CC7850778F}"/>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6" name="Footer Placeholder 5">
            <a:extLst>
              <a:ext uri="{FF2B5EF4-FFF2-40B4-BE49-F238E27FC236}">
                <a16:creationId xmlns:a16="http://schemas.microsoft.com/office/drawing/2014/main" id="{CE681DDA-D305-DEDB-7AFD-AAC2157DAF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2C0E83-D9C3-676A-64E0-A8BC446B6758}"/>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1282962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D69B-9B7E-0794-C993-02808F84E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CA0FFF-DABB-944D-9962-2A08DDCA56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4F95D84-E4FE-9283-7EF9-DC77DB2ED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8702A-8AD7-F720-D5FF-36F1EDE23686}"/>
              </a:ext>
            </a:extLst>
          </p:cNvPr>
          <p:cNvSpPr>
            <a:spLocks noGrp="1"/>
          </p:cNvSpPr>
          <p:nvPr>
            <p:ph type="dt" sz="half" idx="10"/>
          </p:nvPr>
        </p:nvSpPr>
        <p:spPr/>
        <p:txBody>
          <a:bodyPr/>
          <a:lstStyle/>
          <a:p>
            <a:fld id="{823E9042-B6D4-144B-888C-B3692787A947}" type="datetimeFigureOut">
              <a:rPr lang="en-US" smtClean="0"/>
              <a:t>2/10/2025</a:t>
            </a:fld>
            <a:endParaRPr lang="en-US" dirty="0"/>
          </a:p>
        </p:txBody>
      </p:sp>
      <p:sp>
        <p:nvSpPr>
          <p:cNvPr id="6" name="Footer Placeholder 5">
            <a:extLst>
              <a:ext uri="{FF2B5EF4-FFF2-40B4-BE49-F238E27FC236}">
                <a16:creationId xmlns:a16="http://schemas.microsoft.com/office/drawing/2014/main" id="{6C10C102-7380-C285-524E-8513DCB5AF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2E2F26-F107-063D-AD44-F1B1121A8F11}"/>
              </a:ext>
            </a:extLst>
          </p:cNvPr>
          <p:cNvSpPr>
            <a:spLocks noGrp="1"/>
          </p:cNvSpPr>
          <p:nvPr>
            <p:ph type="sldNum" sz="quarter" idx="12"/>
          </p:nvPr>
        </p:nvSpPr>
        <p:spPr/>
        <p:txBody>
          <a:bodyPr/>
          <a:lstStyle/>
          <a:p>
            <a:fld id="{EA053B88-0A24-BB4C-9826-C4B569B34DA4}" type="slidenum">
              <a:rPr lang="en-US" smtClean="0"/>
              <a:t>‹#›</a:t>
            </a:fld>
            <a:endParaRPr lang="en-US" dirty="0"/>
          </a:p>
        </p:txBody>
      </p:sp>
    </p:spTree>
    <p:extLst>
      <p:ext uri="{BB962C8B-B14F-4D97-AF65-F5344CB8AC3E}">
        <p14:creationId xmlns:p14="http://schemas.microsoft.com/office/powerpoint/2010/main" val="2009982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0F55E6-0759-BE8A-E570-99FD6156D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8D0A6A-41B2-01A1-553C-DD07DEE387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8D1EE-B364-27CC-4535-45ED9775F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E9042-B6D4-144B-888C-B3692787A947}" type="datetimeFigureOut">
              <a:rPr lang="en-US" smtClean="0"/>
              <a:t>2/10/2025</a:t>
            </a:fld>
            <a:endParaRPr lang="en-US" dirty="0"/>
          </a:p>
        </p:txBody>
      </p:sp>
      <p:sp>
        <p:nvSpPr>
          <p:cNvPr id="5" name="Footer Placeholder 4">
            <a:extLst>
              <a:ext uri="{FF2B5EF4-FFF2-40B4-BE49-F238E27FC236}">
                <a16:creationId xmlns:a16="http://schemas.microsoft.com/office/drawing/2014/main" id="{2C7FF18E-D238-F533-6B37-7D81AE427F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F51D77B-B15D-8666-D49C-1DBA5E1ABA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53B88-0A24-BB4C-9826-C4B569B34DA4}" type="slidenum">
              <a:rPr lang="en-US" smtClean="0"/>
              <a:t>‹#›</a:t>
            </a:fld>
            <a:endParaRPr lang="en-US" dirty="0"/>
          </a:p>
        </p:txBody>
      </p:sp>
    </p:spTree>
    <p:extLst>
      <p:ext uri="{BB962C8B-B14F-4D97-AF65-F5344CB8AC3E}">
        <p14:creationId xmlns:p14="http://schemas.microsoft.com/office/powerpoint/2010/main" val="3975467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lydak@uscupstate.edu"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mailto:titleix@uscupstate.ed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uscupstate.edu/wp-content/uploads/2024/04/Dec.-1-Revised-Civil-Rights-and-Title-IX-Policy-003.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DE1D90-6F9C-5D45-B69C-9AD45A17A3E2}"/>
              </a:ext>
            </a:extLst>
          </p:cNvPr>
          <p:cNvPicPr>
            <a:picLocks noChangeAspect="1"/>
          </p:cNvPicPr>
          <p:nvPr/>
        </p:nvPicPr>
        <p:blipFill rotWithShape="1">
          <a:blip r:embed="rId2"/>
          <a:srcRect r="20486"/>
          <a:stretch/>
        </p:blipFill>
        <p:spPr>
          <a:xfrm rot="5400000">
            <a:off x="2666999" y="-2666999"/>
            <a:ext cx="6858001" cy="12191999"/>
          </a:xfrm>
          <a:prstGeom prst="rect">
            <a:avLst/>
          </a:prstGeom>
        </p:spPr>
      </p:pic>
      <p:sp>
        <p:nvSpPr>
          <p:cNvPr id="3" name="Rectangle 2">
            <a:extLst>
              <a:ext uri="{FF2B5EF4-FFF2-40B4-BE49-F238E27FC236}">
                <a16:creationId xmlns:a16="http://schemas.microsoft.com/office/drawing/2014/main" id="{FA042928-FF96-A4EB-877E-178CFFD19C2E}"/>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50428A-08B1-7148-B208-143383D8479E}"/>
              </a:ext>
            </a:extLst>
          </p:cNvPr>
          <p:cNvSpPr/>
          <p:nvPr/>
        </p:nvSpPr>
        <p:spPr>
          <a:xfrm>
            <a:off x="1" y="1"/>
            <a:ext cx="12191999" cy="5788572"/>
          </a:xfrm>
          <a:prstGeom prst="rect">
            <a:avLst/>
          </a:prstGeom>
          <a:solidFill>
            <a:srgbClr val="20386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3">
            <a:extLst>
              <a:ext uri="{FF2B5EF4-FFF2-40B4-BE49-F238E27FC236}">
                <a16:creationId xmlns:a16="http://schemas.microsoft.com/office/drawing/2014/main" id="{8144D8A9-EEED-654A-8315-1A6C83D2025A}"/>
              </a:ext>
            </a:extLst>
          </p:cNvPr>
          <p:cNvSpPr>
            <a:spLocks noGrp="1"/>
          </p:cNvSpPr>
          <p:nvPr>
            <p:ph type="title"/>
          </p:nvPr>
        </p:nvSpPr>
        <p:spPr>
          <a:xfrm>
            <a:off x="295126" y="1694135"/>
            <a:ext cx="10845799" cy="2751522"/>
          </a:xfrm>
        </p:spPr>
        <p:txBody>
          <a:bodyPr wrap="square">
            <a:spAutoFit/>
          </a:bodyPr>
          <a:lstStyle/>
          <a:p>
            <a:r>
              <a:rPr lang="en-US" sz="4800" b="1" dirty="0">
                <a:solidFill>
                  <a:schemeClr val="bg1"/>
                </a:solidFill>
                <a:latin typeface="HelveticaNeueLT Std" panose="020B0604020202020204" pitchFamily="34" charset="77"/>
              </a:rPr>
              <a:t>Process Steps for Responding to Violations of the Discrimination, Harassment &amp; Sexual Misconduct Policy</a:t>
            </a:r>
          </a:p>
        </p:txBody>
      </p:sp>
      <p:sp>
        <p:nvSpPr>
          <p:cNvPr id="13" name="Title 3">
            <a:extLst>
              <a:ext uri="{FF2B5EF4-FFF2-40B4-BE49-F238E27FC236}">
                <a16:creationId xmlns:a16="http://schemas.microsoft.com/office/drawing/2014/main" id="{DB7143F1-B9A5-C941-8869-26D1CA6FAA92}"/>
              </a:ext>
            </a:extLst>
          </p:cNvPr>
          <p:cNvSpPr txBox="1">
            <a:spLocks/>
          </p:cNvSpPr>
          <p:nvPr/>
        </p:nvSpPr>
        <p:spPr>
          <a:xfrm>
            <a:off x="406401" y="4653455"/>
            <a:ext cx="10070592" cy="97872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pitchFamily="2" charset="0"/>
                <a:ea typeface="+mj-ea"/>
                <a:cs typeface="+mj-cs"/>
              </a:rPr>
              <a:t>Dr. Lyda Costello Kiser,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pitchFamily="2" charset="0"/>
                <a:ea typeface="+mj-ea"/>
                <a:cs typeface="+mj-cs"/>
              </a:rPr>
              <a:t>Civil Rights and Title IX Coordinator</a:t>
            </a:r>
            <a:r>
              <a:rPr kumimoji="0" lang="en-US" sz="2800" b="0" i="0" u="none" strike="noStrike" kern="1200" cap="none" spc="0" normalizeH="0" baseline="0" noProof="0" dirty="0">
                <a:ln>
                  <a:noFill/>
                </a:ln>
                <a:solidFill>
                  <a:prstClr val="black"/>
                </a:solidFill>
                <a:effectLst/>
                <a:uLnTx/>
                <a:uFillTx/>
                <a:latin typeface="Helvetica" pitchFamily="2" charset="0"/>
                <a:ea typeface="+mj-ea"/>
                <a:cs typeface="+mj-cs"/>
              </a:rPr>
              <a:t>			</a:t>
            </a:r>
          </a:p>
        </p:txBody>
      </p:sp>
      <p:pic>
        <p:nvPicPr>
          <p:cNvPr id="7" name="Picture 6">
            <a:extLst>
              <a:ext uri="{FF2B5EF4-FFF2-40B4-BE49-F238E27FC236}">
                <a16:creationId xmlns:a16="http://schemas.microsoft.com/office/drawing/2014/main" id="{D3422074-7E7D-031B-D71E-63E0D89A7BA9}"/>
              </a:ext>
            </a:extLst>
          </p:cNvPr>
          <p:cNvPicPr>
            <a:picLocks noChangeAspect="1"/>
          </p:cNvPicPr>
          <p:nvPr/>
        </p:nvPicPr>
        <p:blipFill>
          <a:blip r:embed="rId3"/>
          <a:srcRect/>
          <a:stretch/>
        </p:blipFill>
        <p:spPr>
          <a:xfrm>
            <a:off x="295126" y="311167"/>
            <a:ext cx="5692370" cy="1306248"/>
          </a:xfrm>
          <a:prstGeom prst="rect">
            <a:avLst/>
          </a:prstGeom>
        </p:spPr>
      </p:pic>
    </p:spTree>
    <p:extLst>
      <p:ext uri="{BB962C8B-B14F-4D97-AF65-F5344CB8AC3E}">
        <p14:creationId xmlns:p14="http://schemas.microsoft.com/office/powerpoint/2010/main" val="310351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4E488-2C33-1B6D-2122-266931932D5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773585C-CEE0-7A65-E8EE-054F530FA029}"/>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98CA450-4667-1816-BCEE-81A3A778E20C}"/>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CF60EB39-FB4B-7E89-0569-CF8438658761}"/>
              </a:ext>
            </a:extLst>
          </p:cNvPr>
          <p:cNvSpPr>
            <a:spLocks noGrp="1"/>
          </p:cNvSpPr>
          <p:nvPr>
            <p:ph type="title"/>
          </p:nvPr>
        </p:nvSpPr>
        <p:spPr>
          <a:xfrm>
            <a:off x="304800" y="317295"/>
            <a:ext cx="11495314" cy="694642"/>
          </a:xfrm>
        </p:spPr>
        <p:txBody>
          <a:bodyPr>
            <a:normAutofit fontScale="90000"/>
          </a:bodyPr>
          <a:lstStyle/>
          <a:p>
            <a:r>
              <a:rPr lang="en-US" sz="5400" b="1" dirty="0"/>
              <a:t>Immediate needs addressed</a:t>
            </a:r>
          </a:p>
        </p:txBody>
      </p:sp>
      <p:sp>
        <p:nvSpPr>
          <p:cNvPr id="5" name="TextBox 4">
            <a:extLst>
              <a:ext uri="{FF2B5EF4-FFF2-40B4-BE49-F238E27FC236}">
                <a16:creationId xmlns:a16="http://schemas.microsoft.com/office/drawing/2014/main" id="{955C3E90-CF1C-722D-0E25-D56AEB22992D}"/>
              </a:ext>
            </a:extLst>
          </p:cNvPr>
          <p:cNvSpPr txBox="1"/>
          <p:nvPr/>
        </p:nvSpPr>
        <p:spPr>
          <a:xfrm>
            <a:off x="424543" y="1164771"/>
            <a:ext cx="10961914"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Health &amp; Safety – includes medical attention, housing, support at work location, notification of UPD</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On-Call Residential staff, Dean of Students, UPD, local law enforcement, Counseling, Health Services, Title IX could all be involved</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Email to faculty and outreach to HR if requested</a:t>
            </a:r>
          </a:p>
        </p:txBody>
      </p:sp>
    </p:spTree>
    <p:extLst>
      <p:ext uri="{BB962C8B-B14F-4D97-AF65-F5344CB8AC3E}">
        <p14:creationId xmlns:p14="http://schemas.microsoft.com/office/powerpoint/2010/main" val="2252295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25B6-30A9-BB55-5B66-F449904C4C6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E207B97-13FB-9EBB-31F4-E35799F1DC11}"/>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B4D1DDA-B184-95D1-4E67-6CCEF1E9584E}"/>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2483FB12-5892-95F5-6611-6796113D2299}"/>
              </a:ext>
            </a:extLst>
          </p:cNvPr>
          <p:cNvSpPr>
            <a:spLocks noGrp="1"/>
          </p:cNvSpPr>
          <p:nvPr>
            <p:ph type="title"/>
          </p:nvPr>
        </p:nvSpPr>
        <p:spPr>
          <a:xfrm>
            <a:off x="304800" y="317295"/>
            <a:ext cx="11495314" cy="694642"/>
          </a:xfrm>
        </p:spPr>
        <p:txBody>
          <a:bodyPr>
            <a:normAutofit fontScale="90000"/>
          </a:bodyPr>
          <a:lstStyle/>
          <a:p>
            <a:r>
              <a:rPr lang="en-US" sz="5400" b="1" dirty="0"/>
              <a:t>Review by Title IX</a:t>
            </a:r>
          </a:p>
        </p:txBody>
      </p:sp>
      <p:sp>
        <p:nvSpPr>
          <p:cNvPr id="2" name="TextBox 1">
            <a:extLst>
              <a:ext uri="{FF2B5EF4-FFF2-40B4-BE49-F238E27FC236}">
                <a16:creationId xmlns:a16="http://schemas.microsoft.com/office/drawing/2014/main" id="{BFF310A0-DA60-D83D-5350-5D18DD2736D5}"/>
              </a:ext>
            </a:extLst>
          </p:cNvPr>
          <p:cNvSpPr txBox="1"/>
          <p:nvPr/>
        </p:nvSpPr>
        <p:spPr>
          <a:xfrm>
            <a:off x="440871" y="1493308"/>
            <a:ext cx="11223171"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Title IX Coordinator (or Deputy) reviews the report to identify policy application, plan for outreach to the Complainant, and any additional information required</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May add student(s) involved to CARE Team agenda</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Complainant is contacted to discuss incident and identify needs</a:t>
            </a:r>
          </a:p>
        </p:txBody>
      </p:sp>
    </p:spTree>
    <p:extLst>
      <p:ext uri="{BB962C8B-B14F-4D97-AF65-F5344CB8AC3E}">
        <p14:creationId xmlns:p14="http://schemas.microsoft.com/office/powerpoint/2010/main" val="4253925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2610C-0C0E-5E4D-D074-39854B4AACA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12566D1-2B88-C70F-2209-CC554DDDA830}"/>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567386E-CBB9-1F5D-1D04-F29151EEFFF2}"/>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86253F56-6E6C-0970-D29D-8A04A11D0A89}"/>
              </a:ext>
            </a:extLst>
          </p:cNvPr>
          <p:cNvSpPr>
            <a:spLocks noGrp="1"/>
          </p:cNvSpPr>
          <p:nvPr>
            <p:ph type="title"/>
          </p:nvPr>
        </p:nvSpPr>
        <p:spPr>
          <a:xfrm>
            <a:off x="304800" y="317295"/>
            <a:ext cx="11495314" cy="694642"/>
          </a:xfrm>
        </p:spPr>
        <p:txBody>
          <a:bodyPr>
            <a:normAutofit fontScale="90000"/>
          </a:bodyPr>
          <a:lstStyle/>
          <a:p>
            <a:r>
              <a:rPr lang="en-US" sz="5400" b="1" dirty="0"/>
              <a:t>Histories of parties reviewed	</a:t>
            </a:r>
          </a:p>
        </p:txBody>
      </p:sp>
      <p:sp>
        <p:nvSpPr>
          <p:cNvPr id="2" name="TextBox 1">
            <a:extLst>
              <a:ext uri="{FF2B5EF4-FFF2-40B4-BE49-F238E27FC236}">
                <a16:creationId xmlns:a16="http://schemas.microsoft.com/office/drawing/2014/main" id="{5B934E21-884A-B966-68A5-8C5FB1B1B559}"/>
              </a:ext>
            </a:extLst>
          </p:cNvPr>
          <p:cNvSpPr txBox="1"/>
          <p:nvPr/>
        </p:nvSpPr>
        <p:spPr>
          <a:xfrm>
            <a:off x="446314" y="1415143"/>
            <a:ext cx="11244943"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For students, review of information in Maxient, Dean of Students’ records, UPD, course information, housing, organizational membership</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For employees, HR reviews any information on prior/ongoing incidents, work location and schedule; may request UPD review</a:t>
            </a:r>
          </a:p>
        </p:txBody>
      </p:sp>
    </p:spTree>
    <p:extLst>
      <p:ext uri="{BB962C8B-B14F-4D97-AF65-F5344CB8AC3E}">
        <p14:creationId xmlns:p14="http://schemas.microsoft.com/office/powerpoint/2010/main" val="995398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5DA9-FF11-E16F-172E-B8F415F7E8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3185227-7741-2154-5692-7CF05D37C65D}"/>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D7675F5-6AD2-7C84-267C-D79DC6700C4D}"/>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878F5117-A186-372D-F6C3-B766CFF26E20}"/>
              </a:ext>
            </a:extLst>
          </p:cNvPr>
          <p:cNvSpPr>
            <a:spLocks noGrp="1"/>
          </p:cNvSpPr>
          <p:nvPr>
            <p:ph type="title"/>
          </p:nvPr>
        </p:nvSpPr>
        <p:spPr>
          <a:xfrm>
            <a:off x="304800" y="317295"/>
            <a:ext cx="11495314" cy="694642"/>
          </a:xfrm>
        </p:spPr>
        <p:txBody>
          <a:bodyPr>
            <a:noAutofit/>
          </a:bodyPr>
          <a:lstStyle/>
          <a:p>
            <a:r>
              <a:rPr lang="en-US" b="1" dirty="0"/>
              <a:t>Complainant Contacted</a:t>
            </a:r>
          </a:p>
        </p:txBody>
      </p:sp>
      <p:sp>
        <p:nvSpPr>
          <p:cNvPr id="2" name="TextBox 1">
            <a:extLst>
              <a:ext uri="{FF2B5EF4-FFF2-40B4-BE49-F238E27FC236}">
                <a16:creationId xmlns:a16="http://schemas.microsoft.com/office/drawing/2014/main" id="{0AD84108-E23E-D964-0C3F-9CED466243EF}"/>
              </a:ext>
            </a:extLst>
          </p:cNvPr>
          <p:cNvSpPr txBox="1"/>
          <p:nvPr/>
        </p:nvSpPr>
        <p:spPr>
          <a:xfrm>
            <a:off x="511629" y="1317171"/>
            <a:ext cx="11146971"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Email, text, phone (usually also send letter via Maxient system for students)</a:t>
            </a:r>
          </a:p>
          <a:p>
            <a:pPr marL="457200" indent="-457200">
              <a:buFont typeface="Arial" panose="020B0604020202020204" pitchFamily="34" charset="0"/>
              <a:buChar char="•"/>
            </a:pPr>
            <a:r>
              <a:rPr lang="en-US" sz="3200" dirty="0"/>
              <a:t>Request for meeting to discuss incident</a:t>
            </a:r>
          </a:p>
          <a:p>
            <a:pPr marL="457200" indent="-457200">
              <a:buFont typeface="Arial" panose="020B0604020202020204" pitchFamily="34" charset="0"/>
              <a:buChar char="•"/>
            </a:pPr>
            <a:r>
              <a:rPr lang="en-US" sz="3200" dirty="0"/>
              <a:t>At meeting, offer services and explain options to the Complainant for moving forward (services only, informal process, formal process)</a:t>
            </a:r>
          </a:p>
          <a:p>
            <a:pPr marL="457200" indent="-457200">
              <a:buFont typeface="Arial" panose="020B0604020202020204" pitchFamily="34" charset="0"/>
              <a:buChar char="•"/>
            </a:pPr>
            <a:r>
              <a:rPr lang="en-US" sz="3200" dirty="0"/>
              <a:t>Complainant does NOT have to decide on process immediately</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3072762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4E915-FE92-4DBE-819D-AE9A33A2A79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7859F7C-FD2E-9333-F7DA-0619AC175845}"/>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29F1C25-0973-7922-ADF4-9E56F7CE6273}"/>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A4E617CE-A148-ADC2-C3B9-87AA0702E66C}"/>
              </a:ext>
            </a:extLst>
          </p:cNvPr>
          <p:cNvSpPr>
            <a:spLocks noGrp="1"/>
          </p:cNvSpPr>
          <p:nvPr>
            <p:ph type="title"/>
          </p:nvPr>
        </p:nvSpPr>
        <p:spPr>
          <a:xfrm>
            <a:off x="304800" y="317295"/>
            <a:ext cx="11495314" cy="694642"/>
          </a:xfrm>
        </p:spPr>
        <p:txBody>
          <a:bodyPr>
            <a:normAutofit fontScale="90000"/>
          </a:bodyPr>
          <a:lstStyle/>
          <a:p>
            <a:r>
              <a:rPr lang="en-US" sz="5400" b="1" dirty="0"/>
              <a:t>If Complainant decides to move forward…</a:t>
            </a:r>
          </a:p>
        </p:txBody>
      </p:sp>
      <p:sp>
        <p:nvSpPr>
          <p:cNvPr id="2" name="TextBox 1">
            <a:extLst>
              <a:ext uri="{FF2B5EF4-FFF2-40B4-BE49-F238E27FC236}">
                <a16:creationId xmlns:a16="http://schemas.microsoft.com/office/drawing/2014/main" id="{01644D8A-991F-2603-1BEB-A684B49C2ED9}"/>
              </a:ext>
            </a:extLst>
          </p:cNvPr>
          <p:cNvSpPr txBox="1"/>
          <p:nvPr/>
        </p:nvSpPr>
        <p:spPr>
          <a:xfrm>
            <a:off x="304800" y="1021783"/>
            <a:ext cx="1127760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Meet to discuss process and sign formal complaint</a:t>
            </a:r>
          </a:p>
          <a:p>
            <a:pPr marL="457200" indent="-457200">
              <a:buFont typeface="Arial" panose="020B0604020202020204" pitchFamily="34" charset="0"/>
              <a:buChar char="•"/>
            </a:pPr>
            <a:r>
              <a:rPr lang="en-US" sz="3200" dirty="0"/>
              <a:t>Discuss advisor options</a:t>
            </a:r>
          </a:p>
          <a:p>
            <a:pPr marL="457200" indent="-457200">
              <a:buFont typeface="Arial" panose="020B0604020202020204" pitchFamily="34" charset="0"/>
              <a:buChar char="•"/>
            </a:pPr>
            <a:r>
              <a:rPr lang="en-US" sz="3200" dirty="0"/>
              <a:t>Provide checklists, rights, process document</a:t>
            </a:r>
          </a:p>
          <a:p>
            <a:pPr marL="457200" indent="-457200">
              <a:buFont typeface="Arial" panose="020B0604020202020204" pitchFamily="34" charset="0"/>
              <a:buChar char="•"/>
            </a:pPr>
            <a:r>
              <a:rPr lang="en-US" sz="3200" dirty="0"/>
              <a:t>Notify Respondent</a:t>
            </a:r>
          </a:p>
          <a:p>
            <a:pPr marL="457200" indent="-457200">
              <a:buFont typeface="Arial" panose="020B0604020202020204" pitchFamily="34" charset="0"/>
              <a:buChar char="•"/>
            </a:pPr>
            <a:r>
              <a:rPr lang="en-US" sz="3200" dirty="0"/>
              <a:t>Hold meeting with Respondent – provide checklist, rights, process documents, discuss advisor</a:t>
            </a:r>
          </a:p>
          <a:p>
            <a:pPr marL="457200" indent="-457200">
              <a:buFont typeface="Arial" panose="020B0604020202020204" pitchFamily="34" charset="0"/>
              <a:buChar char="•"/>
            </a:pPr>
            <a:r>
              <a:rPr lang="en-US" sz="3200" dirty="0"/>
              <a:t>Determine if Investigative or informal process</a:t>
            </a:r>
          </a:p>
          <a:p>
            <a:pPr marL="457200" indent="-457200">
              <a:buFont typeface="Arial" panose="020B0604020202020204" pitchFamily="34" charset="0"/>
              <a:buChar char="•"/>
            </a:pPr>
            <a:r>
              <a:rPr lang="en-US" sz="3200" dirty="0"/>
              <a:t>Identify Investigator</a:t>
            </a:r>
          </a:p>
          <a:p>
            <a:pPr marL="457200" indent="-457200">
              <a:buFont typeface="Arial" panose="020B0604020202020204" pitchFamily="34" charset="0"/>
              <a:buChar char="•"/>
            </a:pPr>
            <a:r>
              <a:rPr lang="en-US" sz="3200" dirty="0"/>
              <a:t>Set up meeting with Investigator</a:t>
            </a:r>
          </a:p>
        </p:txBody>
      </p:sp>
    </p:spTree>
    <p:extLst>
      <p:ext uri="{BB962C8B-B14F-4D97-AF65-F5344CB8AC3E}">
        <p14:creationId xmlns:p14="http://schemas.microsoft.com/office/powerpoint/2010/main" val="568193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AB4D7-93F7-216C-6496-E2E3025D723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744D1C4-8BE0-1816-C2F8-00E312E1E729}"/>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8DF20E-3417-60B2-9BA1-7ECCDB56E479}"/>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23FC54A7-A3F3-D0FC-C2DD-103DBB89F55C}"/>
              </a:ext>
            </a:extLst>
          </p:cNvPr>
          <p:cNvSpPr>
            <a:spLocks noGrp="1"/>
          </p:cNvSpPr>
          <p:nvPr>
            <p:ph type="title"/>
          </p:nvPr>
        </p:nvSpPr>
        <p:spPr>
          <a:xfrm>
            <a:off x="304800" y="317295"/>
            <a:ext cx="11495314" cy="694642"/>
          </a:xfrm>
        </p:spPr>
        <p:txBody>
          <a:bodyPr>
            <a:normAutofit fontScale="90000"/>
          </a:bodyPr>
          <a:lstStyle/>
          <a:p>
            <a:r>
              <a:rPr lang="en-US" sz="5400" b="1" dirty="0"/>
              <a:t>Standard of Evidence</a:t>
            </a:r>
          </a:p>
        </p:txBody>
      </p:sp>
      <p:sp>
        <p:nvSpPr>
          <p:cNvPr id="2" name="TextBox 1">
            <a:extLst>
              <a:ext uri="{FF2B5EF4-FFF2-40B4-BE49-F238E27FC236}">
                <a16:creationId xmlns:a16="http://schemas.microsoft.com/office/drawing/2014/main" id="{C97616C0-39E2-E9A6-DFC5-82F0D57C5EEF}"/>
              </a:ext>
            </a:extLst>
          </p:cNvPr>
          <p:cNvSpPr txBox="1"/>
          <p:nvPr/>
        </p:nvSpPr>
        <p:spPr>
          <a:xfrm>
            <a:off x="381000" y="1306286"/>
            <a:ext cx="11342914" cy="3570208"/>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3600" dirty="0"/>
              <a:t>For informal and formal processes, Upstate uses the “preponderance of evidence” standard</a:t>
            </a:r>
          </a:p>
          <a:p>
            <a:pPr marL="457200" indent="-457200">
              <a:spcAft>
                <a:spcPts val="600"/>
              </a:spcAft>
              <a:buFont typeface="Arial" panose="020B0604020202020204" pitchFamily="34" charset="0"/>
              <a:buChar char="•"/>
            </a:pPr>
            <a:r>
              <a:rPr lang="en-US" sz="3600" dirty="0"/>
              <a:t>This means that it is more likely than not that the incident occurred as reported</a:t>
            </a:r>
          </a:p>
          <a:p>
            <a:pPr marL="457200" indent="-457200">
              <a:spcAft>
                <a:spcPts val="600"/>
              </a:spcAft>
              <a:buFont typeface="Arial" panose="020B0604020202020204" pitchFamily="34" charset="0"/>
              <a:buChar char="•"/>
            </a:pPr>
            <a:r>
              <a:rPr lang="en-US" sz="3600" dirty="0"/>
              <a:t>This standard is aligned with the University’s standards for other processes (i.e., Student Code of Conduct)</a:t>
            </a:r>
          </a:p>
        </p:txBody>
      </p:sp>
    </p:spTree>
    <p:extLst>
      <p:ext uri="{BB962C8B-B14F-4D97-AF65-F5344CB8AC3E}">
        <p14:creationId xmlns:p14="http://schemas.microsoft.com/office/powerpoint/2010/main" val="3218863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FBD2B-ED07-CBD0-A4DE-D6D025CE0CA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08C770-3F87-D365-F4EF-3BC7D67FF91A}"/>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CF65FB1-7A68-981E-B82F-E681871D9A96}"/>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76B2DD65-1DB3-BE08-2A4D-46531949D9D4}"/>
              </a:ext>
            </a:extLst>
          </p:cNvPr>
          <p:cNvSpPr>
            <a:spLocks noGrp="1"/>
          </p:cNvSpPr>
          <p:nvPr>
            <p:ph type="title"/>
          </p:nvPr>
        </p:nvSpPr>
        <p:spPr>
          <a:xfrm>
            <a:off x="304800" y="317295"/>
            <a:ext cx="11495314" cy="694642"/>
          </a:xfrm>
        </p:spPr>
        <p:txBody>
          <a:bodyPr>
            <a:normAutofit fontScale="90000"/>
          </a:bodyPr>
          <a:lstStyle/>
          <a:p>
            <a:r>
              <a:rPr lang="en-US" sz="5400" b="1" dirty="0"/>
              <a:t>Informal Process</a:t>
            </a:r>
          </a:p>
        </p:txBody>
      </p:sp>
      <p:sp>
        <p:nvSpPr>
          <p:cNvPr id="2" name="TextBox 1">
            <a:extLst>
              <a:ext uri="{FF2B5EF4-FFF2-40B4-BE49-F238E27FC236}">
                <a16:creationId xmlns:a16="http://schemas.microsoft.com/office/drawing/2014/main" id="{DFFFF688-71B0-D6BB-384B-FF38C7D2526B}"/>
              </a:ext>
            </a:extLst>
          </p:cNvPr>
          <p:cNvSpPr txBox="1"/>
          <p:nvPr/>
        </p:nvSpPr>
        <p:spPr>
          <a:xfrm>
            <a:off x="468086" y="1371600"/>
            <a:ext cx="11255828"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Must be agreed upon by all parties, in writing</a:t>
            </a:r>
          </a:p>
          <a:p>
            <a:pPr marL="457200" indent="-457200">
              <a:buFont typeface="Arial" panose="020B0604020202020204" pitchFamily="34" charset="0"/>
              <a:buChar char="•"/>
            </a:pPr>
            <a:r>
              <a:rPr lang="en-US" sz="3200" dirty="0"/>
              <a:t>Can include alternative/restorative processes</a:t>
            </a:r>
          </a:p>
          <a:p>
            <a:pPr marL="457200" indent="-457200">
              <a:buFont typeface="Arial" panose="020B0604020202020204" pitchFamily="34" charset="0"/>
              <a:buChar char="•"/>
            </a:pPr>
            <a:r>
              <a:rPr lang="en-US" sz="3200" dirty="0"/>
              <a:t>Each party has the right to end the process at any time prior to the resolution and return to the investigative process</a:t>
            </a:r>
          </a:p>
          <a:p>
            <a:pPr marL="457200" indent="-457200">
              <a:buFont typeface="Arial" panose="020B0604020202020204" pitchFamily="34" charset="0"/>
              <a:buChar char="•"/>
            </a:pPr>
            <a:r>
              <a:rPr lang="en-US" sz="3200" dirty="0"/>
              <a:t>Facilitated by a trained Resolution Officer</a:t>
            </a:r>
          </a:p>
          <a:p>
            <a:pPr marL="457200" indent="-457200">
              <a:buFont typeface="Arial" panose="020B0604020202020204" pitchFamily="34" charset="0"/>
              <a:buChar char="•"/>
            </a:pPr>
            <a:r>
              <a:rPr lang="en-US" sz="3200" dirty="0"/>
              <a:t>Parties may be accompanied by an Advisor</a:t>
            </a:r>
          </a:p>
          <a:p>
            <a:pPr marL="457200" indent="-457200">
              <a:buFont typeface="Arial" panose="020B0604020202020204" pitchFamily="34" charset="0"/>
              <a:buChar char="•"/>
            </a:pPr>
            <a:r>
              <a:rPr lang="en-US" sz="3200" dirty="0"/>
              <a:t>Typically, the Respondent admits responsibility and sanctions are of a lower level</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2308898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F1F8-5E97-4EE6-A2AB-41E0DF1F519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74B2121-71C5-D1B2-6C0E-5CC89BC5E416}"/>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D502D15-E5AF-A1F3-431F-6AA8E695F570}"/>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04516705-B805-CF93-D809-6F0707534F8B}"/>
              </a:ext>
            </a:extLst>
          </p:cNvPr>
          <p:cNvSpPr>
            <a:spLocks noGrp="1"/>
          </p:cNvSpPr>
          <p:nvPr>
            <p:ph type="title"/>
          </p:nvPr>
        </p:nvSpPr>
        <p:spPr>
          <a:xfrm>
            <a:off x="304800" y="317295"/>
            <a:ext cx="11495314" cy="694642"/>
          </a:xfrm>
        </p:spPr>
        <p:txBody>
          <a:bodyPr>
            <a:normAutofit fontScale="90000"/>
          </a:bodyPr>
          <a:lstStyle/>
          <a:p>
            <a:r>
              <a:rPr lang="en-US" sz="5400" b="1" dirty="0"/>
              <a:t>Formal (Investigative) Process</a:t>
            </a:r>
          </a:p>
        </p:txBody>
      </p:sp>
      <p:sp>
        <p:nvSpPr>
          <p:cNvPr id="2" name="TextBox 1">
            <a:extLst>
              <a:ext uri="{FF2B5EF4-FFF2-40B4-BE49-F238E27FC236}">
                <a16:creationId xmlns:a16="http://schemas.microsoft.com/office/drawing/2014/main" id="{6F4FEE76-D38A-650B-A14C-817B719D3587}"/>
              </a:ext>
            </a:extLst>
          </p:cNvPr>
          <p:cNvSpPr txBox="1"/>
          <p:nvPr/>
        </p:nvSpPr>
        <p:spPr>
          <a:xfrm>
            <a:off x="391886" y="1306286"/>
            <a:ext cx="11299371"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Requires an investigation and a full hearing with cross-examination</a:t>
            </a:r>
          </a:p>
          <a:p>
            <a:pPr marL="457200" indent="-457200">
              <a:buFont typeface="Arial" panose="020B0604020202020204" pitchFamily="34" charset="0"/>
              <a:buChar char="•"/>
            </a:pPr>
            <a:r>
              <a:rPr lang="en-US" sz="3200" dirty="0"/>
              <a:t>Is required when an employee is reported for harassment towards a student</a:t>
            </a:r>
          </a:p>
          <a:p>
            <a:pPr marL="457200" indent="-457200">
              <a:buFont typeface="Arial" panose="020B0604020202020204" pitchFamily="34" charset="0"/>
              <a:buChar char="•"/>
            </a:pPr>
            <a:r>
              <a:rPr lang="en-US" sz="3200" dirty="0"/>
              <a:t>Respondent can, at any time, admit responsibility and move directly to sanctioning</a:t>
            </a:r>
          </a:p>
          <a:p>
            <a:pPr marL="457200" indent="-457200">
              <a:buFont typeface="Arial" panose="020B0604020202020204" pitchFamily="34" charset="0"/>
              <a:buChar char="•"/>
            </a:pPr>
            <a:r>
              <a:rPr lang="en-US" sz="3200" dirty="0"/>
              <a:t>Is NOT required for a party to receive supportive services</a:t>
            </a:r>
          </a:p>
          <a:p>
            <a:pPr marL="457200" indent="-457200">
              <a:buFont typeface="Arial" panose="020B0604020202020204" pitchFamily="34" charset="0"/>
              <a:buChar char="•"/>
            </a:pPr>
            <a:r>
              <a:rPr lang="en-US" sz="3200" dirty="0"/>
              <a:t>Parties are NOT required to participate, but non-participation may affect the ability of the process to move forward</a:t>
            </a:r>
          </a:p>
        </p:txBody>
      </p:sp>
    </p:spTree>
    <p:extLst>
      <p:ext uri="{BB962C8B-B14F-4D97-AF65-F5344CB8AC3E}">
        <p14:creationId xmlns:p14="http://schemas.microsoft.com/office/powerpoint/2010/main" val="3596780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03689-6798-8964-8C2E-9E2652F8D4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D024961-46A8-B358-DB39-6F7C180BC988}"/>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3F94848-E340-6576-6932-98C838F1F3E1}"/>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1A6052B5-F5EE-783C-2CE5-BABC2BE1B86C}"/>
              </a:ext>
            </a:extLst>
          </p:cNvPr>
          <p:cNvSpPr>
            <a:spLocks noGrp="1"/>
          </p:cNvSpPr>
          <p:nvPr>
            <p:ph type="title"/>
          </p:nvPr>
        </p:nvSpPr>
        <p:spPr>
          <a:xfrm>
            <a:off x="304800" y="317295"/>
            <a:ext cx="11495314" cy="694642"/>
          </a:xfrm>
        </p:spPr>
        <p:txBody>
          <a:bodyPr>
            <a:normAutofit fontScale="90000"/>
          </a:bodyPr>
          <a:lstStyle/>
          <a:p>
            <a:r>
              <a:rPr lang="en-US" sz="5400" b="1" dirty="0"/>
              <a:t>Formal (Investigative) Process</a:t>
            </a:r>
          </a:p>
        </p:txBody>
      </p:sp>
      <p:sp>
        <p:nvSpPr>
          <p:cNvPr id="2" name="TextBox 1">
            <a:extLst>
              <a:ext uri="{FF2B5EF4-FFF2-40B4-BE49-F238E27FC236}">
                <a16:creationId xmlns:a16="http://schemas.microsoft.com/office/drawing/2014/main" id="{F9EEABE3-47AA-AEDA-F42E-17699C3A50B3}"/>
              </a:ext>
            </a:extLst>
          </p:cNvPr>
          <p:cNvSpPr txBox="1"/>
          <p:nvPr/>
        </p:nvSpPr>
        <p:spPr>
          <a:xfrm>
            <a:off x="435429" y="1240971"/>
            <a:ext cx="11364685"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Investigator identified – either external or internal employee</a:t>
            </a:r>
          </a:p>
          <a:p>
            <a:pPr marL="457200" indent="-457200">
              <a:buFont typeface="Arial" panose="020B0604020202020204" pitchFamily="34" charset="0"/>
              <a:buChar char="•"/>
            </a:pPr>
            <a:r>
              <a:rPr lang="en-US" sz="3200" dirty="0"/>
              <a:t>Address potential conflicts of interest or bias before beginning</a:t>
            </a:r>
          </a:p>
          <a:p>
            <a:pPr marL="457200" indent="-457200">
              <a:buFont typeface="Arial" panose="020B0604020202020204" pitchFamily="34" charset="0"/>
              <a:buChar char="•"/>
            </a:pPr>
            <a:r>
              <a:rPr lang="en-US" sz="3200" dirty="0"/>
              <a:t>Set up meetings with parties, witnesses, others with information</a:t>
            </a:r>
          </a:p>
          <a:p>
            <a:pPr marL="457200" indent="-457200">
              <a:buFont typeface="Arial" panose="020B0604020202020204" pitchFamily="34" charset="0"/>
              <a:buChar char="•"/>
            </a:pPr>
            <a:r>
              <a:rPr lang="en-US" sz="3200" dirty="0"/>
              <a:t>Prepare an Investigation Report with relevant information</a:t>
            </a:r>
          </a:p>
          <a:p>
            <a:pPr marL="457200" indent="-457200">
              <a:buFont typeface="Arial" panose="020B0604020202020204" pitchFamily="34" charset="0"/>
              <a:buChar char="•"/>
            </a:pPr>
            <a:r>
              <a:rPr lang="en-US" sz="3200" dirty="0"/>
              <a:t>Do NOT determine credibility or responsibility</a:t>
            </a:r>
          </a:p>
          <a:p>
            <a:pPr marL="457200" indent="-457200">
              <a:buFont typeface="Arial" panose="020B0604020202020204" pitchFamily="34" charset="0"/>
              <a:buChar char="•"/>
            </a:pPr>
            <a:r>
              <a:rPr lang="en-US" sz="3200" dirty="0"/>
              <a:t>DO determine relevance of evidence</a:t>
            </a:r>
          </a:p>
          <a:p>
            <a:pPr marL="457200" indent="-457200">
              <a:buFont typeface="Arial" panose="020B0604020202020204" pitchFamily="34" charset="0"/>
              <a:buChar char="•"/>
            </a:pPr>
            <a:r>
              <a:rPr lang="en-US" sz="3200" dirty="0"/>
              <a:t>Investigator compiles evidence for review by parties</a:t>
            </a:r>
          </a:p>
          <a:p>
            <a:pPr marL="457200" indent="-457200">
              <a:buFont typeface="Arial" panose="020B0604020202020204" pitchFamily="34" charset="0"/>
              <a:buChar char="•"/>
            </a:pPr>
            <a:r>
              <a:rPr lang="en-US" sz="3200" dirty="0"/>
              <a:t>Parties may submit a written response for the Investigator to consider before creating the Investigative Report</a:t>
            </a:r>
          </a:p>
        </p:txBody>
      </p:sp>
    </p:spTree>
    <p:extLst>
      <p:ext uri="{BB962C8B-B14F-4D97-AF65-F5344CB8AC3E}">
        <p14:creationId xmlns:p14="http://schemas.microsoft.com/office/powerpoint/2010/main" val="299026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86BBB-B5FB-497D-EB00-F1896CD18D5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DEFC07-8DB1-CE90-0799-4001B523679A}"/>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C6C759B-14C7-09D7-D2F9-5237E5EAC264}"/>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B03281FE-CC97-8049-E5F4-3AF3E89D60A1}"/>
              </a:ext>
            </a:extLst>
          </p:cNvPr>
          <p:cNvSpPr>
            <a:spLocks noGrp="1"/>
          </p:cNvSpPr>
          <p:nvPr>
            <p:ph type="title"/>
          </p:nvPr>
        </p:nvSpPr>
        <p:spPr>
          <a:xfrm>
            <a:off x="304800" y="317295"/>
            <a:ext cx="11495314" cy="694642"/>
          </a:xfrm>
        </p:spPr>
        <p:txBody>
          <a:bodyPr>
            <a:normAutofit fontScale="90000"/>
          </a:bodyPr>
          <a:lstStyle/>
          <a:p>
            <a:r>
              <a:rPr lang="en-US" sz="5400" b="1" dirty="0"/>
              <a:t>Investigative Process</a:t>
            </a:r>
          </a:p>
        </p:txBody>
      </p:sp>
      <p:sp>
        <p:nvSpPr>
          <p:cNvPr id="2" name="TextBox 1">
            <a:extLst>
              <a:ext uri="{FF2B5EF4-FFF2-40B4-BE49-F238E27FC236}">
                <a16:creationId xmlns:a16="http://schemas.microsoft.com/office/drawing/2014/main" id="{E099ADD0-62C2-47F5-369A-4B1386646A7C}"/>
              </a:ext>
            </a:extLst>
          </p:cNvPr>
          <p:cNvSpPr txBox="1"/>
          <p:nvPr/>
        </p:nvSpPr>
        <p:spPr>
          <a:xfrm>
            <a:off x="424543" y="1328057"/>
            <a:ext cx="11179628"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After receiving the responses, the Title IX Coordinator and Investigator review the information to determine if there is a need for additional interviews</a:t>
            </a:r>
          </a:p>
          <a:p>
            <a:pPr marL="457200" indent="-457200">
              <a:buFont typeface="Arial" panose="020B0604020202020204" pitchFamily="34" charset="0"/>
              <a:buChar char="•"/>
            </a:pPr>
            <a:r>
              <a:rPr lang="en-US" sz="3200" dirty="0"/>
              <a:t>Investigative report provided to the Title IX Coordinator for review and distribution to parties and Decision Maker</a:t>
            </a:r>
          </a:p>
          <a:p>
            <a:pPr marL="457200" indent="-457200">
              <a:buFont typeface="Arial" panose="020B0604020202020204" pitchFamily="34" charset="0"/>
              <a:buChar char="•"/>
            </a:pPr>
            <a:r>
              <a:rPr lang="en-US" sz="3200" dirty="0"/>
              <a:t>Hearing is scheduled for no less than 10 business days after parties receive the report</a:t>
            </a:r>
          </a:p>
        </p:txBody>
      </p:sp>
    </p:spTree>
    <p:extLst>
      <p:ext uri="{BB962C8B-B14F-4D97-AF65-F5344CB8AC3E}">
        <p14:creationId xmlns:p14="http://schemas.microsoft.com/office/powerpoint/2010/main" val="181336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8C0DB-FE5E-4819-E2D7-46501A1EA2A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D2D0AE0-C198-F4F7-B732-9DACF0A66064}"/>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2DA508E-B5FF-DF04-FB93-1BAE10C2AA84}"/>
              </a:ext>
            </a:extLst>
          </p:cNvPr>
          <p:cNvPicPr>
            <a:picLocks noChangeAspect="1"/>
          </p:cNvPicPr>
          <p:nvPr/>
        </p:nvPicPr>
        <p:blipFill>
          <a:blip r:embed="rId2"/>
          <a:srcRect/>
          <a:stretch/>
        </p:blipFill>
        <p:spPr>
          <a:xfrm>
            <a:off x="8924544" y="5974223"/>
            <a:ext cx="3071209" cy="706993"/>
          </a:xfrm>
          <a:prstGeom prst="rect">
            <a:avLst/>
          </a:prstGeom>
        </p:spPr>
      </p:pic>
      <p:pic>
        <p:nvPicPr>
          <p:cNvPr id="2" name="Content Placeholder 1">
            <a:extLst>
              <a:ext uri="{FF2B5EF4-FFF2-40B4-BE49-F238E27FC236}">
                <a16:creationId xmlns:a16="http://schemas.microsoft.com/office/drawing/2014/main" id="{25FF3E3F-B7A8-1830-A3E8-4FE364807FD9}"/>
              </a:ext>
            </a:extLst>
          </p:cNvPr>
          <p:cNvPicPr>
            <a:picLocks noGrp="1" noChangeAspect="1"/>
          </p:cNvPicPr>
          <p:nvPr>
            <p:ph idx="1"/>
          </p:nvPr>
        </p:nvPicPr>
        <p:blipFill>
          <a:blip r:embed="rId3"/>
          <a:stretch>
            <a:fillRect/>
          </a:stretch>
        </p:blipFill>
        <p:spPr>
          <a:xfrm>
            <a:off x="838200" y="1027906"/>
            <a:ext cx="10515600" cy="4158014"/>
          </a:xfrm>
          <a:prstGeom prst="rect">
            <a:avLst/>
          </a:prstGeom>
        </p:spPr>
      </p:pic>
    </p:spTree>
    <p:extLst>
      <p:ext uri="{BB962C8B-B14F-4D97-AF65-F5344CB8AC3E}">
        <p14:creationId xmlns:p14="http://schemas.microsoft.com/office/powerpoint/2010/main" val="2457148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2B1C4-A53C-321E-9EB6-4E729E6D37A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EE801A0-B389-458C-1B82-E260177EC813}"/>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2A4DECA-2EFE-F3B4-7151-C3AC3D860403}"/>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6867AA8A-24C4-206D-2320-68AC5D6FE5DB}"/>
              </a:ext>
            </a:extLst>
          </p:cNvPr>
          <p:cNvSpPr>
            <a:spLocks noGrp="1"/>
          </p:cNvSpPr>
          <p:nvPr>
            <p:ph type="title"/>
          </p:nvPr>
        </p:nvSpPr>
        <p:spPr>
          <a:xfrm>
            <a:off x="304800" y="317295"/>
            <a:ext cx="11495314" cy="694642"/>
          </a:xfrm>
        </p:spPr>
        <p:txBody>
          <a:bodyPr>
            <a:normAutofit fontScale="90000"/>
          </a:bodyPr>
          <a:lstStyle/>
          <a:p>
            <a:r>
              <a:rPr lang="en-US" sz="5400" b="1" dirty="0"/>
              <a:t>Hearing Procedures</a:t>
            </a:r>
          </a:p>
        </p:txBody>
      </p:sp>
      <p:sp>
        <p:nvSpPr>
          <p:cNvPr id="2" name="TextBox 1">
            <a:extLst>
              <a:ext uri="{FF2B5EF4-FFF2-40B4-BE49-F238E27FC236}">
                <a16:creationId xmlns:a16="http://schemas.microsoft.com/office/drawing/2014/main" id="{9B2DFCFA-312C-AE56-F0C1-C82797A76D82}"/>
              </a:ext>
            </a:extLst>
          </p:cNvPr>
          <p:cNvSpPr txBox="1"/>
          <p:nvPr/>
        </p:nvSpPr>
        <p:spPr>
          <a:xfrm>
            <a:off x="544286" y="1273629"/>
            <a:ext cx="11255828"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Conducted through live video (typically the Zoom platform) </a:t>
            </a:r>
          </a:p>
          <a:p>
            <a:pPr marL="457200" indent="-457200">
              <a:buFont typeface="Arial" panose="020B0604020202020204" pitchFamily="34" charset="0"/>
              <a:buChar char="•"/>
            </a:pPr>
            <a:r>
              <a:rPr lang="en-US" sz="3200" dirty="0"/>
              <a:t>Title IX staff provide support</a:t>
            </a:r>
          </a:p>
          <a:p>
            <a:pPr marL="457200" indent="-457200">
              <a:buFont typeface="Arial" panose="020B0604020202020204" pitchFamily="34" charset="0"/>
              <a:buChar char="•"/>
            </a:pPr>
            <a:r>
              <a:rPr lang="en-US" sz="3200" dirty="0"/>
              <a:t>Are recorded</a:t>
            </a:r>
          </a:p>
          <a:p>
            <a:pPr marL="457200" indent="-457200">
              <a:buFont typeface="Arial" panose="020B0604020202020204" pitchFamily="34" charset="0"/>
              <a:buChar char="•"/>
            </a:pPr>
            <a:r>
              <a:rPr lang="en-US" sz="3200" dirty="0"/>
              <a:t>Live cross-examination required, conducted by Advisors</a:t>
            </a:r>
          </a:p>
          <a:p>
            <a:pPr marL="457200" indent="-457200">
              <a:buFont typeface="Arial" panose="020B0604020202020204" pitchFamily="34" charset="0"/>
              <a:buChar char="•"/>
            </a:pPr>
            <a:r>
              <a:rPr lang="en-US" sz="3200" dirty="0"/>
              <a:t>Only questions deemed relevant by the Decision Maker/Hearing Officer may be answered</a:t>
            </a:r>
          </a:p>
          <a:p>
            <a:pPr marL="457200" indent="-457200">
              <a:buFont typeface="Arial" panose="020B0604020202020204" pitchFamily="34" charset="0"/>
              <a:buChar char="•"/>
            </a:pPr>
            <a:r>
              <a:rPr lang="en-US" sz="3200" dirty="0"/>
              <a:t>Includes Investigator, Parties, and any available Witnesses</a:t>
            </a:r>
          </a:p>
          <a:p>
            <a:pPr marL="457200" indent="-457200">
              <a:buFont typeface="Arial" panose="020B0604020202020204" pitchFamily="34" charset="0"/>
              <a:buChar char="•"/>
            </a:pPr>
            <a:r>
              <a:rPr lang="en-US" sz="3200" dirty="0"/>
              <a:t>The University will not require an individual to participate in the hearing</a:t>
            </a:r>
          </a:p>
        </p:txBody>
      </p:sp>
    </p:spTree>
    <p:extLst>
      <p:ext uri="{BB962C8B-B14F-4D97-AF65-F5344CB8AC3E}">
        <p14:creationId xmlns:p14="http://schemas.microsoft.com/office/powerpoint/2010/main" val="745573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EF249-421F-C9E4-936A-64238CF946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90F0598-13D7-8BA8-1FF6-5496147C7E62}"/>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45CD868-67E6-E4D3-CCDD-A23ED744EB4B}"/>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17FBDB1E-FFEF-9D82-D7FA-79B1EF9336D4}"/>
              </a:ext>
            </a:extLst>
          </p:cNvPr>
          <p:cNvSpPr>
            <a:spLocks noGrp="1"/>
          </p:cNvSpPr>
          <p:nvPr>
            <p:ph type="title"/>
          </p:nvPr>
        </p:nvSpPr>
        <p:spPr>
          <a:xfrm>
            <a:off x="304800" y="317295"/>
            <a:ext cx="11495314" cy="694642"/>
          </a:xfrm>
        </p:spPr>
        <p:txBody>
          <a:bodyPr>
            <a:normAutofit fontScale="90000"/>
          </a:bodyPr>
          <a:lstStyle/>
          <a:p>
            <a:r>
              <a:rPr lang="en-US" sz="5400" b="1" dirty="0"/>
              <a:t>Decisions and Sanctions</a:t>
            </a:r>
          </a:p>
        </p:txBody>
      </p:sp>
      <p:sp>
        <p:nvSpPr>
          <p:cNvPr id="2" name="TextBox 1">
            <a:extLst>
              <a:ext uri="{FF2B5EF4-FFF2-40B4-BE49-F238E27FC236}">
                <a16:creationId xmlns:a16="http://schemas.microsoft.com/office/drawing/2014/main" id="{BFAA9D88-176E-BC44-8038-5D6AE9B820D5}"/>
              </a:ext>
            </a:extLst>
          </p:cNvPr>
          <p:cNvSpPr txBox="1"/>
          <p:nvPr/>
        </p:nvSpPr>
        <p:spPr>
          <a:xfrm>
            <a:off x="315685" y="1382486"/>
            <a:ext cx="11680067" cy="4247317"/>
          </a:xfrm>
          <a:prstGeom prst="rect">
            <a:avLst/>
          </a:prstGeom>
          <a:noFill/>
        </p:spPr>
        <p:txBody>
          <a:bodyPr wrap="square" rtlCol="0">
            <a:spAutoFit/>
          </a:bodyPr>
          <a:lstStyle/>
          <a:p>
            <a:pPr marL="457200" indent="-457200">
              <a:buFont typeface="Arial" panose="020B0604020202020204" pitchFamily="34" charset="0"/>
              <a:buChar char="•"/>
            </a:pPr>
            <a:r>
              <a:rPr lang="en-US" sz="3000" dirty="0"/>
              <a:t>The Hearing Officer/Decision Maker determines credibility, relevance, responsibility, and sanctions</a:t>
            </a:r>
          </a:p>
          <a:p>
            <a:pPr marL="457200" indent="-457200">
              <a:buFont typeface="Arial" panose="020B0604020202020204" pitchFamily="34" charset="0"/>
              <a:buChar char="•"/>
            </a:pPr>
            <a:r>
              <a:rPr lang="en-US" sz="3000" dirty="0"/>
              <a:t>Responsibility is determined using the preponderance of the evidence standard</a:t>
            </a:r>
          </a:p>
          <a:p>
            <a:pPr marL="457200" indent="-457200">
              <a:buFont typeface="Arial" panose="020B0604020202020204" pitchFamily="34" charset="0"/>
              <a:buChar char="•"/>
            </a:pPr>
            <a:r>
              <a:rPr lang="en-US" sz="3000" dirty="0"/>
              <a:t>A written determination is prepared, including the finding of responsibility or non-responsibility and rationale for each allegation, disciplinary sanctions, and whether remedies designed to restore/preserve equal access to the program/activity will be provided by the University to the complainant</a:t>
            </a:r>
          </a:p>
        </p:txBody>
      </p:sp>
    </p:spTree>
    <p:extLst>
      <p:ext uri="{BB962C8B-B14F-4D97-AF65-F5344CB8AC3E}">
        <p14:creationId xmlns:p14="http://schemas.microsoft.com/office/powerpoint/2010/main" val="8881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774CE-A2DB-CE13-9EC3-45507B998D5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5BEFF9-45F9-04C0-672F-3C2B21D6C55B}"/>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C682495-7F0E-5BB9-5378-D79BBBEF5B01}"/>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A05CE6CC-2D38-D65D-67F6-53F373FEF10A}"/>
              </a:ext>
            </a:extLst>
          </p:cNvPr>
          <p:cNvSpPr>
            <a:spLocks noGrp="1"/>
          </p:cNvSpPr>
          <p:nvPr>
            <p:ph type="title"/>
          </p:nvPr>
        </p:nvSpPr>
        <p:spPr>
          <a:xfrm>
            <a:off x="304800" y="317295"/>
            <a:ext cx="11495314" cy="694642"/>
          </a:xfrm>
        </p:spPr>
        <p:txBody>
          <a:bodyPr>
            <a:normAutofit fontScale="90000"/>
          </a:bodyPr>
          <a:lstStyle/>
          <a:p>
            <a:r>
              <a:rPr lang="en-US" sz="5400" b="1" dirty="0"/>
              <a:t>Decisions &amp; Sanctions</a:t>
            </a:r>
          </a:p>
        </p:txBody>
      </p:sp>
      <p:sp>
        <p:nvSpPr>
          <p:cNvPr id="2" name="TextBox 1">
            <a:extLst>
              <a:ext uri="{FF2B5EF4-FFF2-40B4-BE49-F238E27FC236}">
                <a16:creationId xmlns:a16="http://schemas.microsoft.com/office/drawing/2014/main" id="{A9141B56-AB6E-2F23-549B-42A87730B7DE}"/>
              </a:ext>
            </a:extLst>
          </p:cNvPr>
          <p:cNvSpPr txBox="1"/>
          <p:nvPr/>
        </p:nvSpPr>
        <p:spPr>
          <a:xfrm>
            <a:off x="489857" y="1230086"/>
            <a:ext cx="11310257" cy="4201150"/>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dirty="0"/>
              <a:t>Sanctions must fall within those allowed by the University and are </a:t>
            </a:r>
            <a:r>
              <a:rPr lang="en-US" sz="2800" i="1" u="sng" dirty="0"/>
              <a:t>in addition to</a:t>
            </a:r>
            <a:r>
              <a:rPr lang="en-US" sz="2800" dirty="0"/>
              <a:t> sanctions that may be implemented by teams, clubs, organizations, etc. </a:t>
            </a:r>
          </a:p>
          <a:p>
            <a:pPr marL="457200" indent="-457200">
              <a:spcAft>
                <a:spcPts val="600"/>
              </a:spcAft>
              <a:buFont typeface="Arial" panose="020B0604020202020204" pitchFamily="34" charset="0"/>
              <a:buChar char="•"/>
            </a:pPr>
            <a:r>
              <a:rPr lang="en-US" sz="2800" dirty="0"/>
              <a:t>The written determination includes information and the appeals process, including bases for appeals</a:t>
            </a:r>
          </a:p>
          <a:p>
            <a:pPr marL="457200" indent="-457200">
              <a:spcAft>
                <a:spcPts val="600"/>
              </a:spcAft>
              <a:buFont typeface="Arial" panose="020B0604020202020204" pitchFamily="34" charset="0"/>
              <a:buChar char="•"/>
            </a:pPr>
            <a:r>
              <a:rPr lang="en-US" sz="2800" dirty="0"/>
              <a:t>The written determination is provided to the Title IX Coordinator within five (5) days following the conclusion of the hearing</a:t>
            </a:r>
          </a:p>
          <a:p>
            <a:pPr marL="457200" indent="-457200">
              <a:spcAft>
                <a:spcPts val="600"/>
              </a:spcAft>
              <a:buFont typeface="Arial" panose="020B0604020202020204" pitchFamily="34" charset="0"/>
              <a:buChar char="•"/>
            </a:pPr>
            <a:r>
              <a:rPr lang="en-US" sz="2800" dirty="0"/>
              <a:t>The Title IX Coordinator provides the written determination to the parties and their advisors simultaneously as soon as possible after receiving it</a:t>
            </a:r>
          </a:p>
        </p:txBody>
      </p:sp>
    </p:spTree>
    <p:extLst>
      <p:ext uri="{BB962C8B-B14F-4D97-AF65-F5344CB8AC3E}">
        <p14:creationId xmlns:p14="http://schemas.microsoft.com/office/powerpoint/2010/main" val="2954038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BD1E-361A-43E1-0676-C6AC5B47E38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4578EC4-242B-67A2-451B-2FDE6CF379E7}"/>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701ED40-80BD-292A-17A0-19AE66CE838A}"/>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DCA7FA3F-C95C-F89A-223B-B22CD187AB93}"/>
              </a:ext>
            </a:extLst>
          </p:cNvPr>
          <p:cNvSpPr>
            <a:spLocks noGrp="1"/>
          </p:cNvSpPr>
          <p:nvPr>
            <p:ph type="title"/>
          </p:nvPr>
        </p:nvSpPr>
        <p:spPr>
          <a:xfrm>
            <a:off x="304800" y="317295"/>
            <a:ext cx="11495314" cy="694642"/>
          </a:xfrm>
        </p:spPr>
        <p:txBody>
          <a:bodyPr>
            <a:normAutofit fontScale="90000"/>
          </a:bodyPr>
          <a:lstStyle/>
          <a:p>
            <a:r>
              <a:rPr lang="en-US" sz="5400" b="1" dirty="0"/>
              <a:t>Appeals</a:t>
            </a:r>
          </a:p>
        </p:txBody>
      </p:sp>
      <p:sp>
        <p:nvSpPr>
          <p:cNvPr id="2" name="TextBox 1">
            <a:extLst>
              <a:ext uri="{FF2B5EF4-FFF2-40B4-BE49-F238E27FC236}">
                <a16:creationId xmlns:a16="http://schemas.microsoft.com/office/drawing/2014/main" id="{6B0E2D65-9679-1E08-D145-8E547C9BF893}"/>
              </a:ext>
            </a:extLst>
          </p:cNvPr>
          <p:cNvSpPr txBox="1"/>
          <p:nvPr/>
        </p:nvSpPr>
        <p:spPr>
          <a:xfrm>
            <a:off x="359229" y="1447800"/>
            <a:ext cx="11408228" cy="4262705"/>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3200" dirty="0"/>
              <a:t>Either or both party(ies) may appeal on the following bases:</a:t>
            </a:r>
          </a:p>
          <a:p>
            <a:pPr>
              <a:spcAft>
                <a:spcPts val="600"/>
              </a:spcAft>
            </a:pPr>
            <a:r>
              <a:rPr lang="en-US" sz="3200" dirty="0"/>
              <a:t>	</a:t>
            </a:r>
            <a:r>
              <a:rPr lang="en-US" sz="3200" i="1" dirty="0"/>
              <a:t>i. </a:t>
            </a:r>
            <a:r>
              <a:rPr lang="en-US" sz="3200" dirty="0"/>
              <a:t>Procedural irregularity that affected the outcome;</a:t>
            </a:r>
          </a:p>
          <a:p>
            <a:pPr>
              <a:spcAft>
                <a:spcPts val="600"/>
              </a:spcAft>
            </a:pPr>
            <a:r>
              <a:rPr lang="en-US" sz="3200" dirty="0"/>
              <a:t>	</a:t>
            </a:r>
            <a:r>
              <a:rPr lang="en-US" sz="3200" i="1" dirty="0"/>
              <a:t>ii. </a:t>
            </a:r>
            <a:r>
              <a:rPr lang="en-US" sz="3200" dirty="0"/>
              <a:t>New evidence that was not reasonably available at the time 	the determination was made that could affect the outcome;</a:t>
            </a:r>
          </a:p>
          <a:p>
            <a:pPr>
              <a:spcAft>
                <a:spcPts val="600"/>
              </a:spcAft>
            </a:pPr>
            <a:r>
              <a:rPr lang="en-US" sz="3200" dirty="0"/>
              <a:t>	</a:t>
            </a:r>
            <a:r>
              <a:rPr lang="en-US" sz="3200" i="1" dirty="0"/>
              <a:t>iii. </a:t>
            </a:r>
            <a:r>
              <a:rPr lang="en-US" sz="3200" dirty="0"/>
              <a:t>The Investigator(s), Resolution/Hearing Officer(s) or 	designee(s) had a conflict of interest or bias for or against 	Complainants or Respondents generally or the individuals 	specifically that affected the outcome.</a:t>
            </a:r>
          </a:p>
        </p:txBody>
      </p:sp>
    </p:spTree>
    <p:extLst>
      <p:ext uri="{BB962C8B-B14F-4D97-AF65-F5344CB8AC3E}">
        <p14:creationId xmlns:p14="http://schemas.microsoft.com/office/powerpoint/2010/main" val="1739716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CAD19-D7FE-C018-27A3-D2ABB6FF74C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1A34BA-A897-0366-EA31-11724EDB3113}"/>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9FCF4BD-0D6D-6583-7A36-B56E5D88D41E}"/>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60895B87-C7A5-EC74-E3B0-89B9EDF51129}"/>
              </a:ext>
            </a:extLst>
          </p:cNvPr>
          <p:cNvSpPr>
            <a:spLocks noGrp="1"/>
          </p:cNvSpPr>
          <p:nvPr>
            <p:ph type="title"/>
          </p:nvPr>
        </p:nvSpPr>
        <p:spPr>
          <a:xfrm>
            <a:off x="304800" y="317295"/>
            <a:ext cx="11495314" cy="694642"/>
          </a:xfrm>
        </p:spPr>
        <p:txBody>
          <a:bodyPr>
            <a:normAutofit fontScale="90000"/>
          </a:bodyPr>
          <a:lstStyle/>
          <a:p>
            <a:r>
              <a:rPr lang="en-US" sz="5400" b="1" dirty="0"/>
              <a:t>Appeals</a:t>
            </a:r>
          </a:p>
        </p:txBody>
      </p:sp>
      <p:sp>
        <p:nvSpPr>
          <p:cNvPr id="2" name="TextBox 1">
            <a:extLst>
              <a:ext uri="{FF2B5EF4-FFF2-40B4-BE49-F238E27FC236}">
                <a16:creationId xmlns:a16="http://schemas.microsoft.com/office/drawing/2014/main" id="{B8C9F4E0-6476-395B-CBFA-DFA4B9CEE237}"/>
              </a:ext>
            </a:extLst>
          </p:cNvPr>
          <p:cNvSpPr txBox="1"/>
          <p:nvPr/>
        </p:nvSpPr>
        <p:spPr>
          <a:xfrm>
            <a:off x="511629" y="1306286"/>
            <a:ext cx="1120140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Appeal must clearly articulate that the request falls within one of the bases for appeal</a:t>
            </a:r>
          </a:p>
          <a:p>
            <a:pPr marL="457200" indent="-457200">
              <a:buFont typeface="Arial" panose="020B0604020202020204" pitchFamily="34" charset="0"/>
              <a:buChar char="•"/>
            </a:pPr>
            <a:r>
              <a:rPr lang="en-US" sz="3200" dirty="0"/>
              <a:t>The Civil Rights &amp; Title IX Coordinator or designee will perform an initial review of the appeal</a:t>
            </a:r>
          </a:p>
          <a:p>
            <a:pPr marL="457200" indent="-457200">
              <a:buFont typeface="Arial" panose="020B0604020202020204" pitchFamily="34" charset="0"/>
              <a:buChar char="•"/>
            </a:pPr>
            <a:r>
              <a:rPr lang="en-US" sz="3200" dirty="0"/>
              <a:t>If the Civil Rights &amp; Title IX Coordinator finds that at least one of the bases is clearly articulated, the appeal will proceed</a:t>
            </a:r>
          </a:p>
          <a:p>
            <a:pPr marL="457200" indent="-457200">
              <a:buFont typeface="Arial" panose="020B0604020202020204" pitchFamily="34" charset="0"/>
              <a:buChar char="•"/>
            </a:pPr>
            <a:r>
              <a:rPr lang="en-US" sz="3200" dirty="0"/>
              <a:t>An appeal officer is assigned</a:t>
            </a:r>
          </a:p>
          <a:p>
            <a:pPr marL="457200" indent="-457200">
              <a:buFont typeface="Arial" panose="020B0604020202020204" pitchFamily="34" charset="0"/>
              <a:buChar char="•"/>
            </a:pPr>
            <a:r>
              <a:rPr lang="en-US" sz="3200" dirty="0"/>
              <a:t>The other party is notified in writing and has the ability submit a written statement in support of or challenging the outcome</a:t>
            </a:r>
          </a:p>
        </p:txBody>
      </p:sp>
    </p:spTree>
    <p:extLst>
      <p:ext uri="{BB962C8B-B14F-4D97-AF65-F5344CB8AC3E}">
        <p14:creationId xmlns:p14="http://schemas.microsoft.com/office/powerpoint/2010/main" val="3374327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1C068-6F59-1572-4EA6-44004886C57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B377F2F-36B1-F1AA-883F-4BE891255DE8}"/>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86A064D-FD2F-E1C2-D2C3-1326ADBC5C42}"/>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62D143FE-A483-411B-12E5-14A99E28D26F}"/>
              </a:ext>
            </a:extLst>
          </p:cNvPr>
          <p:cNvSpPr>
            <a:spLocks noGrp="1"/>
          </p:cNvSpPr>
          <p:nvPr>
            <p:ph type="title"/>
          </p:nvPr>
        </p:nvSpPr>
        <p:spPr>
          <a:xfrm>
            <a:off x="304800" y="317295"/>
            <a:ext cx="11495314" cy="694642"/>
          </a:xfrm>
        </p:spPr>
        <p:txBody>
          <a:bodyPr>
            <a:normAutofit fontScale="90000"/>
          </a:bodyPr>
          <a:lstStyle/>
          <a:p>
            <a:r>
              <a:rPr lang="en-US" sz="5400" b="1" dirty="0"/>
              <a:t>Appeals</a:t>
            </a:r>
          </a:p>
        </p:txBody>
      </p:sp>
      <p:sp>
        <p:nvSpPr>
          <p:cNvPr id="2" name="TextBox 1">
            <a:extLst>
              <a:ext uri="{FF2B5EF4-FFF2-40B4-BE49-F238E27FC236}">
                <a16:creationId xmlns:a16="http://schemas.microsoft.com/office/drawing/2014/main" id="{68F81D69-FD9E-8A40-F09A-2AAED2DD17C1}"/>
              </a:ext>
            </a:extLst>
          </p:cNvPr>
          <p:cNvSpPr txBox="1"/>
          <p:nvPr/>
        </p:nvSpPr>
        <p:spPr>
          <a:xfrm>
            <a:off x="239486" y="1382486"/>
            <a:ext cx="11636828"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The Appeal Officer will review the written information and possibly the hearing transcript</a:t>
            </a:r>
          </a:p>
          <a:p>
            <a:pPr marL="457200" indent="-457200">
              <a:buFont typeface="Arial" panose="020B0604020202020204" pitchFamily="34" charset="0"/>
              <a:buChar char="•"/>
            </a:pPr>
            <a:r>
              <a:rPr lang="en-US" sz="3200" dirty="0"/>
              <a:t>The Appeal Officer may uphold the original decision and/or sanction(s), Dismiss the case or individual finding and vacate any portion or all of the sanction(s), remand the case for investigation, remand the case to the original Hearing/Resolution Officer or refer to a new Officer to be reheard</a:t>
            </a:r>
          </a:p>
          <a:p>
            <a:pPr marL="457200" indent="-457200">
              <a:buFont typeface="Arial" panose="020B0604020202020204" pitchFamily="34" charset="0"/>
              <a:buChar char="•"/>
            </a:pPr>
            <a:r>
              <a:rPr lang="en-US" sz="3200" dirty="0"/>
              <a:t>The decision of the Appeal Officer is final (additional procedures may apply for matters involving faculty members)</a:t>
            </a:r>
          </a:p>
        </p:txBody>
      </p:sp>
    </p:spTree>
    <p:extLst>
      <p:ext uri="{BB962C8B-B14F-4D97-AF65-F5344CB8AC3E}">
        <p14:creationId xmlns:p14="http://schemas.microsoft.com/office/powerpoint/2010/main" val="3399707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BF5CA-3628-5F6E-F012-EF72E26D72F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781E0AD-7AAD-1A3E-7CC5-778D03BB3BAB}"/>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B6ED48D-7275-3F5F-776B-D366782694CD}"/>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82782A45-44F1-8C8A-87CB-EC8D82418A0E}"/>
              </a:ext>
            </a:extLst>
          </p:cNvPr>
          <p:cNvSpPr>
            <a:spLocks noGrp="1"/>
          </p:cNvSpPr>
          <p:nvPr>
            <p:ph type="title"/>
          </p:nvPr>
        </p:nvSpPr>
        <p:spPr>
          <a:xfrm>
            <a:off x="304800" y="317295"/>
            <a:ext cx="11495314" cy="694642"/>
          </a:xfrm>
        </p:spPr>
        <p:txBody>
          <a:bodyPr>
            <a:normAutofit fontScale="90000"/>
          </a:bodyPr>
          <a:lstStyle/>
          <a:p>
            <a:r>
              <a:rPr lang="en-US" sz="5400" b="1" dirty="0"/>
              <a:t>This information is an overview of the process</a:t>
            </a:r>
          </a:p>
        </p:txBody>
      </p:sp>
      <p:sp>
        <p:nvSpPr>
          <p:cNvPr id="5" name="TextBox 4">
            <a:extLst>
              <a:ext uri="{FF2B5EF4-FFF2-40B4-BE49-F238E27FC236}">
                <a16:creationId xmlns:a16="http://schemas.microsoft.com/office/drawing/2014/main" id="{C29D9019-F27F-81A7-F6CA-0852476CA039}"/>
              </a:ext>
            </a:extLst>
          </p:cNvPr>
          <p:cNvSpPr txBox="1"/>
          <p:nvPr/>
        </p:nvSpPr>
        <p:spPr>
          <a:xfrm>
            <a:off x="522514" y="1219200"/>
            <a:ext cx="10602686" cy="2554545"/>
          </a:xfrm>
          <a:prstGeom prst="rect">
            <a:avLst/>
          </a:prstGeom>
          <a:noFill/>
        </p:spPr>
        <p:txBody>
          <a:bodyPr wrap="square" rtlCol="0">
            <a:spAutoFit/>
          </a:bodyPr>
          <a:lstStyle/>
          <a:p>
            <a:r>
              <a:rPr lang="en-US" sz="3200" dirty="0"/>
              <a:t>There are separate presentations on definitions, specific roles, and specific components of the policy and process</a:t>
            </a:r>
          </a:p>
          <a:p>
            <a:endParaRPr lang="en-US" sz="3200" dirty="0"/>
          </a:p>
          <a:p>
            <a:r>
              <a:rPr lang="en-US" sz="3200" dirty="0"/>
              <a:t>Read the actual policy and process documents to assist you in whatever role you may have</a:t>
            </a:r>
          </a:p>
        </p:txBody>
      </p:sp>
    </p:spTree>
    <p:extLst>
      <p:ext uri="{BB962C8B-B14F-4D97-AF65-F5344CB8AC3E}">
        <p14:creationId xmlns:p14="http://schemas.microsoft.com/office/powerpoint/2010/main" val="3988431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E384B-5090-2F86-AD98-61F2E98755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3FCEBE3-205D-31A2-1CCE-091D26FC0B8B}"/>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AAA7191-0764-DE5E-63BD-C4E520183642}"/>
              </a:ext>
            </a:extLst>
          </p:cNvPr>
          <p:cNvPicPr>
            <a:picLocks noChangeAspect="1"/>
          </p:cNvPicPr>
          <p:nvPr/>
        </p:nvPicPr>
        <p:blipFill>
          <a:blip r:embed="rId2"/>
          <a:srcRect/>
          <a:stretch/>
        </p:blipFill>
        <p:spPr>
          <a:xfrm>
            <a:off x="8924544" y="5974223"/>
            <a:ext cx="3071209" cy="706993"/>
          </a:xfrm>
          <a:prstGeom prst="rect">
            <a:avLst/>
          </a:prstGeom>
        </p:spPr>
      </p:pic>
      <p:sp>
        <p:nvSpPr>
          <p:cNvPr id="8" name="Content Placeholder 2">
            <a:extLst>
              <a:ext uri="{FF2B5EF4-FFF2-40B4-BE49-F238E27FC236}">
                <a16:creationId xmlns:a16="http://schemas.microsoft.com/office/drawing/2014/main" id="{3A684B91-04F8-DA28-2722-8D26EF2BB3B1}"/>
              </a:ext>
            </a:extLst>
          </p:cNvPr>
          <p:cNvSpPr>
            <a:spLocks noGrp="1"/>
          </p:cNvSpPr>
          <p:nvPr>
            <p:ph idx="1"/>
          </p:nvPr>
        </p:nvSpPr>
        <p:spPr>
          <a:xfrm>
            <a:off x="838200" y="1840563"/>
            <a:ext cx="11049000" cy="3891186"/>
          </a:xfrm>
        </p:spPr>
        <p:txBody>
          <a:bodyPr>
            <a:normAutofit/>
          </a:bodyPr>
          <a:lstStyle/>
          <a:p>
            <a:pPr marL="0" indent="0">
              <a:buNone/>
            </a:pPr>
            <a:r>
              <a:rPr lang="en-US" sz="4400" dirty="0"/>
              <a:t>Lyda Costello Kiser </a:t>
            </a:r>
          </a:p>
          <a:p>
            <a:pPr marL="0" indent="0">
              <a:buNone/>
            </a:pPr>
            <a:r>
              <a:rPr lang="en-US" sz="4400" dirty="0"/>
              <a:t>Civil Rights &amp; Title IX Coordinator</a:t>
            </a:r>
          </a:p>
          <a:p>
            <a:pPr marL="0" indent="0">
              <a:buNone/>
            </a:pPr>
            <a:r>
              <a:rPr lang="en-US" sz="4200" dirty="0">
                <a:hlinkClick r:id="rId3"/>
              </a:rPr>
              <a:t>lydak@uscupstate.edu</a:t>
            </a:r>
            <a:r>
              <a:rPr lang="en-US" sz="4200" dirty="0"/>
              <a:t> or </a:t>
            </a:r>
            <a:r>
              <a:rPr lang="en-US" sz="4200" dirty="0">
                <a:hlinkClick r:id="rId4"/>
              </a:rPr>
              <a:t>titleix@uscupstate.edu</a:t>
            </a:r>
            <a:r>
              <a:rPr lang="en-US" sz="4200" dirty="0"/>
              <a:t> </a:t>
            </a:r>
          </a:p>
          <a:p>
            <a:pPr marL="0" indent="0">
              <a:buNone/>
            </a:pPr>
            <a:r>
              <a:rPr lang="en-US" sz="4200" dirty="0"/>
              <a:t>Library 117B				  864-503-7193</a:t>
            </a:r>
          </a:p>
        </p:txBody>
      </p:sp>
      <p:sp>
        <p:nvSpPr>
          <p:cNvPr id="4" name="Title 3">
            <a:extLst>
              <a:ext uri="{FF2B5EF4-FFF2-40B4-BE49-F238E27FC236}">
                <a16:creationId xmlns:a16="http://schemas.microsoft.com/office/drawing/2014/main" id="{BBB7E918-25AC-029B-1BCE-43793C677C6F}"/>
              </a:ext>
            </a:extLst>
          </p:cNvPr>
          <p:cNvSpPr>
            <a:spLocks noGrp="1"/>
          </p:cNvSpPr>
          <p:nvPr>
            <p:ph type="title"/>
          </p:nvPr>
        </p:nvSpPr>
        <p:spPr/>
        <p:txBody>
          <a:bodyPr>
            <a:normAutofit/>
          </a:bodyPr>
          <a:lstStyle/>
          <a:p>
            <a:r>
              <a:rPr lang="en-US" sz="6000" b="1" dirty="0"/>
              <a:t>Need more information?</a:t>
            </a:r>
          </a:p>
        </p:txBody>
      </p:sp>
    </p:spTree>
    <p:extLst>
      <p:ext uri="{BB962C8B-B14F-4D97-AF65-F5344CB8AC3E}">
        <p14:creationId xmlns:p14="http://schemas.microsoft.com/office/powerpoint/2010/main" val="729620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C128B-088F-7A53-A04F-BAB8B12197C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FE450EF-A904-09BE-9792-9577BD20DBAA}"/>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130E128-F060-0C26-6E8C-A691521DE3FD}"/>
              </a:ext>
            </a:extLst>
          </p:cNvPr>
          <p:cNvPicPr>
            <a:picLocks noChangeAspect="1"/>
          </p:cNvPicPr>
          <p:nvPr/>
        </p:nvPicPr>
        <p:blipFill>
          <a:blip r:embed="rId2"/>
          <a:srcRect/>
          <a:stretch/>
        </p:blipFill>
        <p:spPr>
          <a:xfrm>
            <a:off x="8924544" y="5974223"/>
            <a:ext cx="3071209" cy="706993"/>
          </a:xfrm>
          <a:prstGeom prst="rect">
            <a:avLst/>
          </a:prstGeom>
        </p:spPr>
      </p:pic>
      <p:sp>
        <p:nvSpPr>
          <p:cNvPr id="8" name="Content Placeholder 2">
            <a:extLst>
              <a:ext uri="{FF2B5EF4-FFF2-40B4-BE49-F238E27FC236}">
                <a16:creationId xmlns:a16="http://schemas.microsoft.com/office/drawing/2014/main" id="{660AD382-02A2-742F-5009-5BED9E7E3C29}"/>
              </a:ext>
            </a:extLst>
          </p:cNvPr>
          <p:cNvSpPr>
            <a:spLocks noGrp="1"/>
          </p:cNvSpPr>
          <p:nvPr>
            <p:ph idx="1"/>
          </p:nvPr>
        </p:nvSpPr>
        <p:spPr>
          <a:xfrm>
            <a:off x="838200" y="1840563"/>
            <a:ext cx="10515600" cy="3705535"/>
          </a:xfrm>
        </p:spPr>
        <p:txBody>
          <a:bodyPr/>
          <a:lstStyle/>
          <a:p>
            <a:r>
              <a:rPr lang="en-US" dirty="0"/>
              <a:t>Title IX sexual harassment/misconduct includes (but is not limited to) sexual harassment, gender-based discrimination, non-consensual contact, non-consensual sexual intercourse, sexual exploitation, intimate partner violence and stalking.</a:t>
            </a:r>
          </a:p>
          <a:p>
            <a:r>
              <a:rPr lang="en-US" dirty="0"/>
              <a:t>Can be found in its entirety online:</a:t>
            </a:r>
          </a:p>
          <a:p>
            <a:pPr marL="0" indent="0">
              <a:buNone/>
            </a:pPr>
            <a:r>
              <a:rPr lang="en-US" dirty="0"/>
              <a:t>Policy Against Discrimination, Harassment and Sexual Misconduct</a:t>
            </a:r>
          </a:p>
          <a:p>
            <a:pPr marL="0" indent="0">
              <a:buNone/>
            </a:pPr>
            <a:r>
              <a:rPr lang="en-US" dirty="0">
                <a:hlinkClick r:id="rId3"/>
              </a:rPr>
              <a:t>https://uscupstate.edu/wp-content/uploads/2024/04/Dec.-1-Revised-Civil-Rights-and-Title-IX-Policy-003.pdf</a:t>
            </a:r>
            <a:r>
              <a:rPr lang="en-US" dirty="0"/>
              <a:t> </a:t>
            </a:r>
          </a:p>
        </p:txBody>
      </p:sp>
      <p:sp>
        <p:nvSpPr>
          <p:cNvPr id="4" name="Title 3">
            <a:extLst>
              <a:ext uri="{FF2B5EF4-FFF2-40B4-BE49-F238E27FC236}">
                <a16:creationId xmlns:a16="http://schemas.microsoft.com/office/drawing/2014/main" id="{D7DDAC50-1C07-D2EA-D699-847073D0E682}"/>
              </a:ext>
            </a:extLst>
          </p:cNvPr>
          <p:cNvSpPr>
            <a:spLocks noGrp="1"/>
          </p:cNvSpPr>
          <p:nvPr>
            <p:ph type="title"/>
          </p:nvPr>
        </p:nvSpPr>
        <p:spPr/>
        <p:txBody>
          <a:bodyPr>
            <a:normAutofit/>
          </a:bodyPr>
          <a:lstStyle/>
          <a:p>
            <a:r>
              <a:rPr lang="en-US" sz="7200" b="1" dirty="0">
                <a:latin typeface="+mn-lt"/>
              </a:rPr>
              <a:t>Upstate Policy</a:t>
            </a:r>
          </a:p>
        </p:txBody>
      </p:sp>
    </p:spTree>
    <p:extLst>
      <p:ext uri="{BB962C8B-B14F-4D97-AF65-F5344CB8AC3E}">
        <p14:creationId xmlns:p14="http://schemas.microsoft.com/office/powerpoint/2010/main" val="98151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67193-2D8B-8823-66C5-0D201EED0D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378D872-F481-095C-23BE-78C8B8AE5773}"/>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1F77FF4-8F9A-0665-7B03-97DBC26BEA6D}"/>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736A7FAA-2C47-DD09-B68E-95B1619DF40E}"/>
              </a:ext>
            </a:extLst>
          </p:cNvPr>
          <p:cNvSpPr>
            <a:spLocks noGrp="1"/>
          </p:cNvSpPr>
          <p:nvPr>
            <p:ph type="title"/>
          </p:nvPr>
        </p:nvSpPr>
        <p:spPr>
          <a:xfrm>
            <a:off x="838200" y="317294"/>
            <a:ext cx="10983686" cy="5228803"/>
          </a:xfrm>
        </p:spPr>
        <p:txBody>
          <a:bodyPr>
            <a:normAutofit/>
          </a:bodyPr>
          <a:lstStyle/>
          <a:p>
            <a:r>
              <a:rPr lang="en-US" sz="5400" b="1" dirty="0"/>
              <a:t>This presentation will review the process steps for responses to alleged violations of USC-Upstate’s Policy Against Discrimination, Harassment &amp; Sexual Misconduct</a:t>
            </a:r>
          </a:p>
        </p:txBody>
      </p:sp>
    </p:spTree>
    <p:extLst>
      <p:ext uri="{BB962C8B-B14F-4D97-AF65-F5344CB8AC3E}">
        <p14:creationId xmlns:p14="http://schemas.microsoft.com/office/powerpoint/2010/main" val="169197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07A6D-A49E-AFF7-2D43-B7D94323CFA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C3E2D6B-B141-341C-6C9F-FAD92FAD71BF}"/>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776E798-827F-EE4E-16C2-F755C2752B90}"/>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04406984-B09A-368C-2DED-596F6CAF2A30}"/>
              </a:ext>
            </a:extLst>
          </p:cNvPr>
          <p:cNvSpPr>
            <a:spLocks noGrp="1"/>
          </p:cNvSpPr>
          <p:nvPr>
            <p:ph type="title"/>
          </p:nvPr>
        </p:nvSpPr>
        <p:spPr>
          <a:xfrm>
            <a:off x="304800" y="317295"/>
            <a:ext cx="11495314" cy="694642"/>
          </a:xfrm>
        </p:spPr>
        <p:txBody>
          <a:bodyPr>
            <a:normAutofit fontScale="90000"/>
          </a:bodyPr>
          <a:lstStyle/>
          <a:p>
            <a:r>
              <a:rPr lang="en-US" sz="5400" b="1" dirty="0"/>
              <a:t>Policy:</a:t>
            </a:r>
          </a:p>
        </p:txBody>
      </p:sp>
      <p:sp>
        <p:nvSpPr>
          <p:cNvPr id="2" name="TextBox 1">
            <a:extLst>
              <a:ext uri="{FF2B5EF4-FFF2-40B4-BE49-F238E27FC236}">
                <a16:creationId xmlns:a16="http://schemas.microsoft.com/office/drawing/2014/main" id="{4C9CF473-E0FB-E741-C91E-F30BCC3CDA42}"/>
              </a:ext>
            </a:extLst>
          </p:cNvPr>
          <p:cNvSpPr txBox="1"/>
          <p:nvPr/>
        </p:nvSpPr>
        <p:spPr>
          <a:xfrm>
            <a:off x="402771" y="1284514"/>
            <a:ext cx="11397343" cy="3046988"/>
          </a:xfrm>
          <a:prstGeom prst="rect">
            <a:avLst/>
          </a:prstGeom>
          <a:noFill/>
        </p:spPr>
        <p:txBody>
          <a:bodyPr wrap="square" rtlCol="0">
            <a:spAutoFit/>
          </a:bodyPr>
          <a:lstStyle/>
          <a:p>
            <a:r>
              <a:rPr lang="en-US" sz="3200" i="1" dirty="0"/>
              <a:t>The University of South Carolina Upstate is committed to providing an environment free from discrimination, harassment, sexual misconduct, and related retaliation. This commitment helps realize the university’s primary mission and aligns with institutional values and to comply with all requirements set forth by civil rights laws, including Title IX, and related federal and state authority.</a:t>
            </a:r>
          </a:p>
        </p:txBody>
      </p:sp>
    </p:spTree>
    <p:extLst>
      <p:ext uri="{BB962C8B-B14F-4D97-AF65-F5344CB8AC3E}">
        <p14:creationId xmlns:p14="http://schemas.microsoft.com/office/powerpoint/2010/main" val="2382446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07F68-AB1D-E0DB-5DF2-C79ECC177E8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EB33F55-A8D3-F189-3D2B-942A5A8C9C8F}"/>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40D72C6-B311-BF7F-5145-09A89D07CD00}"/>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2ECF0684-B6D6-21C4-4379-0DFEC2BA4B00}"/>
              </a:ext>
            </a:extLst>
          </p:cNvPr>
          <p:cNvSpPr>
            <a:spLocks noGrp="1"/>
          </p:cNvSpPr>
          <p:nvPr>
            <p:ph type="title"/>
          </p:nvPr>
        </p:nvSpPr>
        <p:spPr>
          <a:xfrm>
            <a:off x="304800" y="317295"/>
            <a:ext cx="11495314" cy="694642"/>
          </a:xfrm>
        </p:spPr>
        <p:txBody>
          <a:bodyPr>
            <a:normAutofit fontScale="90000"/>
          </a:bodyPr>
          <a:lstStyle/>
          <a:p>
            <a:r>
              <a:rPr lang="en-US" sz="5400" b="1" dirty="0"/>
              <a:t>Upstate Policy</a:t>
            </a:r>
          </a:p>
        </p:txBody>
      </p:sp>
      <p:sp>
        <p:nvSpPr>
          <p:cNvPr id="5" name="TextBox 4">
            <a:extLst>
              <a:ext uri="{FF2B5EF4-FFF2-40B4-BE49-F238E27FC236}">
                <a16:creationId xmlns:a16="http://schemas.microsoft.com/office/drawing/2014/main" id="{ED864986-BD7A-E565-281A-437F735E258F}"/>
              </a:ext>
            </a:extLst>
          </p:cNvPr>
          <p:cNvSpPr txBox="1"/>
          <p:nvPr/>
        </p:nvSpPr>
        <p:spPr>
          <a:xfrm>
            <a:off x="555171" y="1099457"/>
            <a:ext cx="11440582" cy="4226798"/>
          </a:xfrm>
          <a:prstGeom prst="rect">
            <a:avLst/>
          </a:prstGeom>
          <a:noFill/>
        </p:spPr>
        <p:txBody>
          <a:bodyPr wrap="square" rtlCol="0">
            <a:spAutoFit/>
          </a:bodyPr>
          <a:lstStyle/>
          <a:p>
            <a:pPr marL="457200" indent="-457200">
              <a:spcAft>
                <a:spcPts val="400"/>
              </a:spcAft>
              <a:buFont typeface="Arial" panose="020B0604020202020204" pitchFamily="34" charset="0"/>
              <a:buChar char="•"/>
            </a:pPr>
            <a:r>
              <a:rPr lang="en-US" sz="2800" dirty="0"/>
              <a:t>Adheres to the requirements of the US Department of Education</a:t>
            </a:r>
          </a:p>
          <a:p>
            <a:pPr marL="457200" indent="-457200">
              <a:spcAft>
                <a:spcPts val="400"/>
              </a:spcAft>
              <a:buFont typeface="Arial" panose="020B0604020202020204" pitchFamily="34" charset="0"/>
              <a:buChar char="•"/>
            </a:pPr>
            <a:r>
              <a:rPr lang="en-US" sz="2800" dirty="0"/>
              <a:t>Uses a Preponderance of the Evidence Standard</a:t>
            </a:r>
          </a:p>
          <a:p>
            <a:pPr marL="457200" indent="-457200">
              <a:spcAft>
                <a:spcPts val="400"/>
              </a:spcAft>
              <a:buFont typeface="Arial" panose="020B0604020202020204" pitchFamily="34" charset="0"/>
              <a:buChar char="•"/>
            </a:pPr>
            <a:r>
              <a:rPr lang="en-US" sz="2800" dirty="0"/>
              <a:t>Always provides supportive services</a:t>
            </a:r>
          </a:p>
          <a:p>
            <a:pPr marL="457200" indent="-457200">
              <a:spcAft>
                <a:spcPts val="400"/>
              </a:spcAft>
              <a:buFont typeface="Arial" panose="020B0604020202020204" pitchFamily="34" charset="0"/>
              <a:buChar char="•"/>
            </a:pPr>
            <a:r>
              <a:rPr lang="en-US" sz="2800" dirty="0"/>
              <a:t>Uses a virtual live hearing, with parties in separate locations</a:t>
            </a:r>
          </a:p>
          <a:p>
            <a:pPr marL="457200" indent="-457200">
              <a:spcAft>
                <a:spcPts val="400"/>
              </a:spcAft>
              <a:buFont typeface="Arial" panose="020B0604020202020204" pitchFamily="34" charset="0"/>
              <a:buChar char="•"/>
            </a:pPr>
            <a:r>
              <a:rPr lang="en-US" sz="2800" dirty="0"/>
              <a:t>Applies to events/programs away from campus &amp; situations where someone would reasonably assume the event was University-sponsored or sponsored by a registered organization</a:t>
            </a:r>
          </a:p>
          <a:p>
            <a:pPr marL="457200" indent="-457200">
              <a:spcAft>
                <a:spcPts val="400"/>
              </a:spcAft>
              <a:buFont typeface="Arial" panose="020B0604020202020204" pitchFamily="34" charset="0"/>
              <a:buChar char="•"/>
            </a:pPr>
            <a:r>
              <a:rPr lang="en-US" sz="2800" dirty="0"/>
              <a:t>Includes protections to pregnant students, including childbirth, recovery, complications, and any type of pregnancy loss &amp; its recovery</a:t>
            </a:r>
          </a:p>
        </p:txBody>
      </p:sp>
    </p:spTree>
    <p:extLst>
      <p:ext uri="{BB962C8B-B14F-4D97-AF65-F5344CB8AC3E}">
        <p14:creationId xmlns:p14="http://schemas.microsoft.com/office/powerpoint/2010/main" val="200275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B5D1-CBBD-504D-5DAE-3FE5C55A58E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4824D5-6FA1-6B70-CAA2-3EE7842C3466}"/>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503092B-7858-1D63-02AE-02B44F51032C}"/>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065250E4-C59A-EECC-BB12-60477E2E4084}"/>
              </a:ext>
            </a:extLst>
          </p:cNvPr>
          <p:cNvSpPr>
            <a:spLocks noGrp="1"/>
          </p:cNvSpPr>
          <p:nvPr>
            <p:ph type="title"/>
          </p:nvPr>
        </p:nvSpPr>
        <p:spPr>
          <a:xfrm>
            <a:off x="304800" y="317295"/>
            <a:ext cx="11495314" cy="694642"/>
          </a:xfrm>
        </p:spPr>
        <p:txBody>
          <a:bodyPr>
            <a:normAutofit fontScale="90000"/>
          </a:bodyPr>
          <a:lstStyle/>
          <a:p>
            <a:r>
              <a:rPr lang="en-US" sz="5400" b="1" dirty="0"/>
              <a:t>Language from the Process Document:</a:t>
            </a:r>
          </a:p>
        </p:txBody>
      </p:sp>
      <p:sp>
        <p:nvSpPr>
          <p:cNvPr id="2" name="TextBox 1">
            <a:extLst>
              <a:ext uri="{FF2B5EF4-FFF2-40B4-BE49-F238E27FC236}">
                <a16:creationId xmlns:a16="http://schemas.microsoft.com/office/drawing/2014/main" id="{6E381080-A51A-BF64-1D2D-2B6D6217BE63}"/>
              </a:ext>
            </a:extLst>
          </p:cNvPr>
          <p:cNvSpPr txBox="1"/>
          <p:nvPr/>
        </p:nvSpPr>
        <p:spPr>
          <a:xfrm>
            <a:off x="304800" y="1011937"/>
            <a:ext cx="11092543" cy="4524315"/>
          </a:xfrm>
          <a:prstGeom prst="rect">
            <a:avLst/>
          </a:prstGeom>
          <a:noFill/>
        </p:spPr>
        <p:txBody>
          <a:bodyPr wrap="square" rtlCol="0">
            <a:spAutoFit/>
          </a:bodyPr>
          <a:lstStyle/>
          <a:p>
            <a:r>
              <a:rPr lang="en-US" sz="2400" b="1" i="1" dirty="0"/>
              <a:t>The University of South Carolina Upstate is committed to providing a prompt, fair, impartial, and equitable response to complaints of discrimination, harassment, sexual misconduct, and related retaliation all of which are prohibited by the university’s Policy Against Discrimination, Harassment &amp; Sexual Misconduct. The university’s procedures for responding to prohibited conduct are grounded in fairness and support for all parties, include procedural protections that ensure notice, equitable opportunities to participate, and a neutral and impartial investigation, resolution, and appeal. These procedures establish the required practice for responding to a complaint through either an informal or investigative resolution and are meant to be read in conjunction with the university’s Policy Against Discrimination, Harassment &amp; Sexual Misconduct. All individuals that conduct resolutions must comply with these procedures.</a:t>
            </a:r>
          </a:p>
        </p:txBody>
      </p:sp>
    </p:spTree>
    <p:extLst>
      <p:ext uri="{BB962C8B-B14F-4D97-AF65-F5344CB8AC3E}">
        <p14:creationId xmlns:p14="http://schemas.microsoft.com/office/powerpoint/2010/main" val="7977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29AAF-9115-E043-318B-1EF15F1A92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E5B46D9-A315-F98D-FA0C-53F105EBAC27}"/>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6B407DE-6616-5DAC-66E8-FD955E96D171}"/>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79CBAC97-3076-2EF2-533A-8D42BDB1707C}"/>
              </a:ext>
            </a:extLst>
          </p:cNvPr>
          <p:cNvSpPr>
            <a:spLocks noGrp="1"/>
          </p:cNvSpPr>
          <p:nvPr>
            <p:ph type="title"/>
          </p:nvPr>
        </p:nvSpPr>
        <p:spPr>
          <a:xfrm>
            <a:off x="304800" y="317295"/>
            <a:ext cx="11495314" cy="694642"/>
          </a:xfrm>
        </p:spPr>
        <p:txBody>
          <a:bodyPr>
            <a:normAutofit fontScale="90000"/>
          </a:bodyPr>
          <a:lstStyle/>
          <a:p>
            <a:r>
              <a:rPr lang="en-US" sz="5400" b="1" dirty="0"/>
              <a:t>Goal of the Process</a:t>
            </a:r>
          </a:p>
        </p:txBody>
      </p:sp>
      <p:sp>
        <p:nvSpPr>
          <p:cNvPr id="2" name="TextBox 1">
            <a:extLst>
              <a:ext uri="{FF2B5EF4-FFF2-40B4-BE49-F238E27FC236}">
                <a16:creationId xmlns:a16="http://schemas.microsoft.com/office/drawing/2014/main" id="{D5F4736E-6E15-A9F4-CFC6-008BC70D89B6}"/>
              </a:ext>
            </a:extLst>
          </p:cNvPr>
          <p:cNvSpPr txBox="1"/>
          <p:nvPr/>
        </p:nvSpPr>
        <p:spPr>
          <a:xfrm>
            <a:off x="522514" y="1262743"/>
            <a:ext cx="10885715"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t>Determine if the policy has been violated</a:t>
            </a:r>
          </a:p>
          <a:p>
            <a:endParaRPr lang="en-US" sz="3600" dirty="0"/>
          </a:p>
          <a:p>
            <a:pPr marL="285750" indent="-285750">
              <a:buFont typeface="Arial" panose="020B0604020202020204" pitchFamily="34" charset="0"/>
              <a:buChar char="•"/>
            </a:pPr>
            <a:r>
              <a:rPr lang="en-US" sz="3600" dirty="0"/>
              <a:t>Conduct a fair and impartial investigation</a:t>
            </a:r>
          </a:p>
          <a:p>
            <a:endParaRPr lang="en-US" sz="3600" dirty="0"/>
          </a:p>
          <a:p>
            <a:pPr marL="285750" indent="-285750">
              <a:buFont typeface="Arial" panose="020B0604020202020204" pitchFamily="34" charset="0"/>
              <a:buChar char="•"/>
            </a:pPr>
            <a:r>
              <a:rPr lang="en-US" sz="3600" dirty="0"/>
              <a:t>Implement a prompt and effective remedy that:</a:t>
            </a:r>
          </a:p>
          <a:p>
            <a:r>
              <a:rPr lang="en-US" sz="3600" dirty="0"/>
              <a:t>	Ends the discrimination/harassment</a:t>
            </a:r>
          </a:p>
          <a:p>
            <a:r>
              <a:rPr lang="en-US" sz="3600" dirty="0"/>
              <a:t>	Prevents its recurrence</a:t>
            </a:r>
          </a:p>
          <a:p>
            <a:r>
              <a:rPr lang="en-US" sz="3600" dirty="0"/>
              <a:t>	Addresses its effects</a:t>
            </a:r>
          </a:p>
        </p:txBody>
      </p:sp>
    </p:spTree>
    <p:extLst>
      <p:ext uri="{BB962C8B-B14F-4D97-AF65-F5344CB8AC3E}">
        <p14:creationId xmlns:p14="http://schemas.microsoft.com/office/powerpoint/2010/main" val="1219631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461E8-E0C8-C6E2-2548-B4E6859F037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54E43B-BFB8-13AE-643A-ACC7FE268F4A}"/>
              </a:ext>
            </a:extLst>
          </p:cNvPr>
          <p:cNvSpPr/>
          <p:nvPr/>
        </p:nvSpPr>
        <p:spPr>
          <a:xfrm>
            <a:off x="0" y="5788572"/>
            <a:ext cx="12192000" cy="1135118"/>
          </a:xfrm>
          <a:prstGeom prst="rect">
            <a:avLst/>
          </a:prstGeom>
          <a:solidFill>
            <a:srgbClr val="009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9C2AA24-AA90-B173-A953-AF275352784F}"/>
              </a:ext>
            </a:extLst>
          </p:cNvPr>
          <p:cNvPicPr>
            <a:picLocks noChangeAspect="1"/>
          </p:cNvPicPr>
          <p:nvPr/>
        </p:nvPicPr>
        <p:blipFill>
          <a:blip r:embed="rId2"/>
          <a:srcRect/>
          <a:stretch/>
        </p:blipFill>
        <p:spPr>
          <a:xfrm>
            <a:off x="8924544" y="5974223"/>
            <a:ext cx="3071209" cy="706993"/>
          </a:xfrm>
          <a:prstGeom prst="rect">
            <a:avLst/>
          </a:prstGeom>
        </p:spPr>
      </p:pic>
      <p:sp>
        <p:nvSpPr>
          <p:cNvPr id="4" name="Title 3">
            <a:extLst>
              <a:ext uri="{FF2B5EF4-FFF2-40B4-BE49-F238E27FC236}">
                <a16:creationId xmlns:a16="http://schemas.microsoft.com/office/drawing/2014/main" id="{55879B70-E6C0-ECFC-9996-ED4DB51A46B7}"/>
              </a:ext>
            </a:extLst>
          </p:cNvPr>
          <p:cNvSpPr>
            <a:spLocks noGrp="1"/>
          </p:cNvSpPr>
          <p:nvPr>
            <p:ph type="title"/>
          </p:nvPr>
        </p:nvSpPr>
        <p:spPr>
          <a:xfrm>
            <a:off x="304800" y="317295"/>
            <a:ext cx="11495314" cy="694642"/>
          </a:xfrm>
        </p:spPr>
        <p:txBody>
          <a:bodyPr>
            <a:normAutofit fontScale="90000"/>
          </a:bodyPr>
          <a:lstStyle/>
          <a:p>
            <a:r>
              <a:rPr lang="en-US" sz="5400" b="1" dirty="0"/>
              <a:t>Report Received </a:t>
            </a:r>
          </a:p>
        </p:txBody>
      </p:sp>
      <p:sp>
        <p:nvSpPr>
          <p:cNvPr id="2" name="TextBox 1">
            <a:extLst>
              <a:ext uri="{FF2B5EF4-FFF2-40B4-BE49-F238E27FC236}">
                <a16:creationId xmlns:a16="http://schemas.microsoft.com/office/drawing/2014/main" id="{38113136-0B79-33BD-CD63-BA5CCE6F69B3}"/>
              </a:ext>
            </a:extLst>
          </p:cNvPr>
          <p:cNvSpPr txBox="1"/>
          <p:nvPr/>
        </p:nvSpPr>
        <p:spPr>
          <a:xfrm>
            <a:off x="402771" y="1077527"/>
            <a:ext cx="11299371"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t>Maxient (this is our online system)</a:t>
            </a:r>
          </a:p>
          <a:p>
            <a:endParaRPr lang="en-US" sz="3200" dirty="0"/>
          </a:p>
          <a:p>
            <a:pPr marL="285750" indent="-285750">
              <a:buFont typeface="Arial" panose="020B0604020202020204" pitchFamily="34" charset="0"/>
              <a:buChar char="•"/>
            </a:pPr>
            <a:r>
              <a:rPr lang="en-US" sz="3200" dirty="0"/>
              <a:t>UPD Report</a:t>
            </a:r>
          </a:p>
          <a:p>
            <a:endParaRPr lang="en-US" sz="3200" dirty="0"/>
          </a:p>
          <a:p>
            <a:pPr marL="285750" indent="-285750">
              <a:buFont typeface="Arial" panose="020B0604020202020204" pitchFamily="34" charset="0"/>
              <a:buChar char="•"/>
            </a:pPr>
            <a:r>
              <a:rPr lang="en-US" sz="3200" dirty="0"/>
              <a:t>Email</a:t>
            </a:r>
          </a:p>
          <a:p>
            <a:endParaRPr lang="en-US" sz="3200" dirty="0"/>
          </a:p>
          <a:p>
            <a:pPr marL="285750" indent="-285750">
              <a:buFont typeface="Arial" panose="020B0604020202020204" pitchFamily="34" charset="0"/>
              <a:buChar char="•"/>
            </a:pPr>
            <a:r>
              <a:rPr lang="en-US" sz="3200" dirty="0"/>
              <a:t>In-person disclosure</a:t>
            </a:r>
          </a:p>
          <a:p>
            <a:endParaRPr lang="en-US" sz="3200" dirty="0"/>
          </a:p>
          <a:p>
            <a:pPr marL="285750" indent="-285750">
              <a:buFont typeface="Arial" panose="020B0604020202020204" pitchFamily="34" charset="0"/>
              <a:buChar char="•"/>
            </a:pPr>
            <a:r>
              <a:rPr lang="en-US" sz="3200" dirty="0"/>
              <a:t>Phone</a:t>
            </a:r>
          </a:p>
          <a:p>
            <a:endParaRPr lang="en-US" sz="3200" dirty="0"/>
          </a:p>
        </p:txBody>
      </p:sp>
    </p:spTree>
    <p:extLst>
      <p:ext uri="{BB962C8B-B14F-4D97-AF65-F5344CB8AC3E}">
        <p14:creationId xmlns:p14="http://schemas.microsoft.com/office/powerpoint/2010/main" val="699213095"/>
      </p:ext>
    </p:extLst>
  </p:cSld>
  <p:clrMapOvr>
    <a:masterClrMapping/>
  </p:clrMapOvr>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1451</TotalTime>
  <Words>1628</Words>
  <Application>Microsoft Office PowerPoint</Application>
  <PresentationFormat>Widescreen</PresentationFormat>
  <Paragraphs>140</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Helvetica</vt:lpstr>
      <vt:lpstr>HelveticaNeueLT Std</vt:lpstr>
      <vt:lpstr>1_Office Theme</vt:lpstr>
      <vt:lpstr>Process Steps for Responding to Violations of the Discrimination, Harassment &amp; Sexual Misconduct Policy</vt:lpstr>
      <vt:lpstr>PowerPoint Presentation</vt:lpstr>
      <vt:lpstr>Upstate Policy</vt:lpstr>
      <vt:lpstr>This presentation will review the process steps for responses to alleged violations of USC-Upstate’s Policy Against Discrimination, Harassment &amp; Sexual Misconduct</vt:lpstr>
      <vt:lpstr>Policy:</vt:lpstr>
      <vt:lpstr>Upstate Policy</vt:lpstr>
      <vt:lpstr>Language from the Process Document:</vt:lpstr>
      <vt:lpstr>Goal of the Process</vt:lpstr>
      <vt:lpstr>Report Received </vt:lpstr>
      <vt:lpstr>Immediate needs addressed</vt:lpstr>
      <vt:lpstr>Review by Title IX</vt:lpstr>
      <vt:lpstr>Histories of parties reviewed </vt:lpstr>
      <vt:lpstr>Complainant Contacted</vt:lpstr>
      <vt:lpstr>If Complainant decides to move forward…</vt:lpstr>
      <vt:lpstr>Standard of Evidence</vt:lpstr>
      <vt:lpstr>Informal Process</vt:lpstr>
      <vt:lpstr>Formal (Investigative) Process</vt:lpstr>
      <vt:lpstr>Formal (Investigative) Process</vt:lpstr>
      <vt:lpstr>Investigative Process</vt:lpstr>
      <vt:lpstr>Hearing Procedures</vt:lpstr>
      <vt:lpstr>Decisions and Sanctions</vt:lpstr>
      <vt:lpstr>Decisions &amp; Sanctions</vt:lpstr>
      <vt:lpstr>Appeals</vt:lpstr>
      <vt:lpstr>Appeals</vt:lpstr>
      <vt:lpstr>Appeals</vt:lpstr>
      <vt:lpstr>This information is an overview of the process</vt:lpstr>
      <vt:lpstr>Need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Lyda Kiser</dc:creator>
  <cp:lastModifiedBy>Lyda Kiser</cp:lastModifiedBy>
  <cp:revision>6</cp:revision>
  <dcterms:created xsi:type="dcterms:W3CDTF">2024-12-02T15:17:37Z</dcterms:created>
  <dcterms:modified xsi:type="dcterms:W3CDTF">2025-02-10T21:13:53Z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5ca6640-7970-499b-9589-ea1462fbd36c_Enabled">
    <vt:lpwstr>true</vt:lpwstr>
  </property>
  <property fmtid="{D5CDD505-2E9C-101B-9397-08002B2CF9AE}" pid="3" name="MSIP_Label_75ca6640-7970-499b-9589-ea1462fbd36c_SetDate">
    <vt:lpwstr>2024-12-02T19:56:15Z</vt:lpwstr>
  </property>
  <property fmtid="{D5CDD505-2E9C-101B-9397-08002B2CF9AE}" pid="4" name="MSIP_Label_75ca6640-7970-499b-9589-ea1462fbd36c_Method">
    <vt:lpwstr>Standard</vt:lpwstr>
  </property>
  <property fmtid="{D5CDD505-2E9C-101B-9397-08002B2CF9AE}" pid="5" name="MSIP_Label_75ca6640-7970-499b-9589-ea1462fbd36c_Name">
    <vt:lpwstr>General</vt:lpwstr>
  </property>
  <property fmtid="{D5CDD505-2E9C-101B-9397-08002B2CF9AE}" pid="6" name="MSIP_Label_75ca6640-7970-499b-9589-ea1462fbd36c_SiteId">
    <vt:lpwstr>8cba7b62-9e86-46c6-9b1b-06504a61c72d</vt:lpwstr>
  </property>
  <property fmtid="{D5CDD505-2E9C-101B-9397-08002B2CF9AE}" pid="7" name="MSIP_Label_75ca6640-7970-499b-9589-ea1462fbd36c_ActionId">
    <vt:lpwstr>e33926ad-5a7d-458f-b6b6-d393383fc40d</vt:lpwstr>
  </property>
  <property fmtid="{D5CDD505-2E9C-101B-9397-08002B2CF9AE}" pid="8" name="MSIP_Label_75ca6640-7970-499b-9589-ea1462fbd36c_ContentBits">
    <vt:lpwstr>0</vt:lpwstr>
  </property>
</Properties>
</file>