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1" r:id="rId3"/>
    <p:sldId id="271" r:id="rId4"/>
    <p:sldId id="262" r:id="rId5"/>
    <p:sldId id="304" r:id="rId6"/>
    <p:sldId id="303" r:id="rId7"/>
    <p:sldId id="305" r:id="rId8"/>
    <p:sldId id="321" r:id="rId9"/>
    <p:sldId id="322" r:id="rId10"/>
    <p:sldId id="323" r:id="rId11"/>
    <p:sldId id="326" r:id="rId12"/>
    <p:sldId id="327" r:id="rId13"/>
    <p:sldId id="324" r:id="rId14"/>
    <p:sldId id="310" r:id="rId15"/>
    <p:sldId id="309" r:id="rId16"/>
    <p:sldId id="311" r:id="rId17"/>
    <p:sldId id="26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4BF2C2-D2F0-4428-8B08-F1114A9C8404}" v="11" dt="2025-02-10T21:47:11.9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59" d="100"/>
          <a:sy n="59" d="100"/>
        </p:scale>
        <p:origin x="9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yda Kiser" userId="30001cd3-1223-4b03-a567-3ce42c113db2" providerId="ADAL" clId="{574BF2C2-D2F0-4428-8B08-F1114A9C8404}"/>
    <pc:docChg chg="custSel addSld delSld modSld sldOrd">
      <pc:chgData name="Lyda Kiser" userId="30001cd3-1223-4b03-a567-3ce42c113db2" providerId="ADAL" clId="{574BF2C2-D2F0-4428-8B08-F1114A9C8404}" dt="2025-02-10T21:47:30.756" v="5022" actId="313"/>
      <pc:docMkLst>
        <pc:docMk/>
      </pc:docMkLst>
      <pc:sldChg chg="modSp mod">
        <pc:chgData name="Lyda Kiser" userId="30001cd3-1223-4b03-a567-3ce42c113db2" providerId="ADAL" clId="{574BF2C2-D2F0-4428-8B08-F1114A9C8404}" dt="2025-02-10T21:15:39.793" v="54" actId="20577"/>
        <pc:sldMkLst>
          <pc:docMk/>
          <pc:sldMk cId="3103515953" sldId="259"/>
        </pc:sldMkLst>
        <pc:spChg chg="mod">
          <ac:chgData name="Lyda Kiser" userId="30001cd3-1223-4b03-a567-3ce42c113db2" providerId="ADAL" clId="{574BF2C2-D2F0-4428-8B08-F1114A9C8404}" dt="2025-02-10T21:15:39.793" v="54" actId="20577"/>
          <ac:spMkLst>
            <pc:docMk/>
            <pc:sldMk cId="3103515953" sldId="259"/>
            <ac:spMk id="12" creationId="{8144D8A9-EEED-654A-8315-1A6C83D2025A}"/>
          </ac:spMkLst>
        </pc:spChg>
      </pc:sldChg>
      <pc:sldChg chg="modSp mod">
        <pc:chgData name="Lyda Kiser" userId="30001cd3-1223-4b03-a567-3ce42c113db2" providerId="ADAL" clId="{574BF2C2-D2F0-4428-8B08-F1114A9C8404}" dt="2025-02-10T21:15:50.506" v="78" actId="20577"/>
        <pc:sldMkLst>
          <pc:docMk/>
          <pc:sldMk cId="1691973688" sldId="262"/>
        </pc:sldMkLst>
        <pc:spChg chg="mod">
          <ac:chgData name="Lyda Kiser" userId="30001cd3-1223-4b03-a567-3ce42c113db2" providerId="ADAL" clId="{574BF2C2-D2F0-4428-8B08-F1114A9C8404}" dt="2025-02-10T21:15:50.506" v="78" actId="20577"/>
          <ac:spMkLst>
            <pc:docMk/>
            <pc:sldMk cId="1691973688" sldId="262"/>
            <ac:spMk id="4" creationId="{736A7FAA-2C47-DD09-B68E-95B1619DF40E}"/>
          </ac:spMkLst>
        </pc:spChg>
      </pc:sldChg>
      <pc:sldChg chg="addSp modSp mod">
        <pc:chgData name="Lyda Kiser" userId="30001cd3-1223-4b03-a567-3ce42c113db2" providerId="ADAL" clId="{574BF2C2-D2F0-4428-8B08-F1114A9C8404}" dt="2025-02-10T21:18:41.212" v="492" actId="948"/>
        <pc:sldMkLst>
          <pc:docMk/>
          <pc:sldMk cId="2382446133" sldId="303"/>
        </pc:sldMkLst>
        <pc:spChg chg="add mod">
          <ac:chgData name="Lyda Kiser" userId="30001cd3-1223-4b03-a567-3ce42c113db2" providerId="ADAL" clId="{574BF2C2-D2F0-4428-8B08-F1114A9C8404}" dt="2025-02-10T21:18:41.212" v="492" actId="948"/>
          <ac:spMkLst>
            <pc:docMk/>
            <pc:sldMk cId="2382446133" sldId="303"/>
            <ac:spMk id="2" creationId="{EB541600-8B3B-C0F9-65FC-B46F8564EB6C}"/>
          </ac:spMkLst>
        </pc:spChg>
        <pc:spChg chg="mod">
          <ac:chgData name="Lyda Kiser" userId="30001cd3-1223-4b03-a567-3ce42c113db2" providerId="ADAL" clId="{574BF2C2-D2F0-4428-8B08-F1114A9C8404}" dt="2025-02-10T21:16:07.883" v="116" actId="20577"/>
          <ac:spMkLst>
            <pc:docMk/>
            <pc:sldMk cId="2382446133" sldId="303"/>
            <ac:spMk id="4" creationId="{04406984-B09A-368C-2DED-596F6CAF2A30}"/>
          </ac:spMkLst>
        </pc:spChg>
      </pc:sldChg>
      <pc:sldChg chg="modSp mod ord">
        <pc:chgData name="Lyda Kiser" userId="30001cd3-1223-4b03-a567-3ce42c113db2" providerId="ADAL" clId="{574BF2C2-D2F0-4428-8B08-F1114A9C8404}" dt="2025-02-10T21:16:47.913" v="123" actId="948"/>
        <pc:sldMkLst>
          <pc:docMk/>
          <pc:sldMk cId="2002755868" sldId="304"/>
        </pc:sldMkLst>
        <pc:spChg chg="mod">
          <ac:chgData name="Lyda Kiser" userId="30001cd3-1223-4b03-a567-3ce42c113db2" providerId="ADAL" clId="{574BF2C2-D2F0-4428-8B08-F1114A9C8404}" dt="2025-02-10T21:16:47.913" v="123" actId="948"/>
          <ac:spMkLst>
            <pc:docMk/>
            <pc:sldMk cId="2002755868" sldId="304"/>
            <ac:spMk id="5" creationId="{ED864986-BD7A-E565-281A-437F735E258F}"/>
          </ac:spMkLst>
        </pc:spChg>
      </pc:sldChg>
      <pc:sldChg chg="addSp modSp mod">
        <pc:chgData name="Lyda Kiser" userId="30001cd3-1223-4b03-a567-3ce42c113db2" providerId="ADAL" clId="{574BF2C2-D2F0-4428-8B08-F1114A9C8404}" dt="2025-02-10T21:47:24.572" v="5021" actId="20577"/>
        <pc:sldMkLst>
          <pc:docMk/>
          <pc:sldMk cId="79772483" sldId="305"/>
        </pc:sldMkLst>
        <pc:spChg chg="add mod">
          <ac:chgData name="Lyda Kiser" userId="30001cd3-1223-4b03-a567-3ce42c113db2" providerId="ADAL" clId="{574BF2C2-D2F0-4428-8B08-F1114A9C8404}" dt="2025-02-10T21:47:24.572" v="5021" actId="20577"/>
          <ac:spMkLst>
            <pc:docMk/>
            <pc:sldMk cId="79772483" sldId="305"/>
            <ac:spMk id="2" creationId="{9EEA801A-DA76-688B-0B62-07B224A0CFEB}"/>
          </ac:spMkLst>
        </pc:spChg>
        <pc:spChg chg="mod">
          <ac:chgData name="Lyda Kiser" userId="30001cd3-1223-4b03-a567-3ce42c113db2" providerId="ADAL" clId="{574BF2C2-D2F0-4428-8B08-F1114A9C8404}" dt="2025-02-10T21:20:02.845" v="519" actId="20577"/>
          <ac:spMkLst>
            <pc:docMk/>
            <pc:sldMk cId="79772483" sldId="305"/>
            <ac:spMk id="4" creationId="{065250E4-C59A-EECC-BB12-60477E2E4084}"/>
          </ac:spMkLst>
        </pc:spChg>
      </pc:sldChg>
      <pc:sldChg chg="del">
        <pc:chgData name="Lyda Kiser" userId="30001cd3-1223-4b03-a567-3ce42c113db2" providerId="ADAL" clId="{574BF2C2-D2F0-4428-8B08-F1114A9C8404}" dt="2025-02-10T21:30:22.171" v="1986" actId="2696"/>
        <pc:sldMkLst>
          <pc:docMk/>
          <pc:sldMk cId="3596780344" sldId="306"/>
        </pc:sldMkLst>
      </pc:sldChg>
      <pc:sldChg chg="del">
        <pc:chgData name="Lyda Kiser" userId="30001cd3-1223-4b03-a567-3ce42c113db2" providerId="ADAL" clId="{574BF2C2-D2F0-4428-8B08-F1114A9C8404}" dt="2025-02-10T21:30:18.987" v="1985" actId="2696"/>
        <pc:sldMkLst>
          <pc:docMk/>
          <pc:sldMk cId="2308898856" sldId="307"/>
        </pc:sldMkLst>
      </pc:sldChg>
      <pc:sldChg chg="del">
        <pc:chgData name="Lyda Kiser" userId="30001cd3-1223-4b03-a567-3ce42c113db2" providerId="ADAL" clId="{574BF2C2-D2F0-4428-8B08-F1114A9C8404}" dt="2025-02-10T21:30:12.617" v="1983" actId="2696"/>
        <pc:sldMkLst>
          <pc:docMk/>
          <pc:sldMk cId="568193809" sldId="308"/>
        </pc:sldMkLst>
      </pc:sldChg>
      <pc:sldChg chg="addSp modSp mod">
        <pc:chgData name="Lyda Kiser" userId="30001cd3-1223-4b03-a567-3ce42c113db2" providerId="ADAL" clId="{574BF2C2-D2F0-4428-8B08-F1114A9C8404}" dt="2025-02-10T21:47:00.065" v="5016" actId="20577"/>
        <pc:sldMkLst>
          <pc:docMk/>
          <pc:sldMk cId="3072762889" sldId="309"/>
        </pc:sldMkLst>
        <pc:spChg chg="add mod">
          <ac:chgData name="Lyda Kiser" userId="30001cd3-1223-4b03-a567-3ce42c113db2" providerId="ADAL" clId="{574BF2C2-D2F0-4428-8B08-F1114A9C8404}" dt="2025-02-10T21:47:00.065" v="5016" actId="20577"/>
          <ac:spMkLst>
            <pc:docMk/>
            <pc:sldMk cId="3072762889" sldId="309"/>
            <ac:spMk id="2" creationId="{4966C053-BFD2-06B8-8BA7-70E2FB24EE29}"/>
          </ac:spMkLst>
        </pc:spChg>
        <pc:spChg chg="mod">
          <ac:chgData name="Lyda Kiser" userId="30001cd3-1223-4b03-a567-3ce42c113db2" providerId="ADAL" clId="{574BF2C2-D2F0-4428-8B08-F1114A9C8404}" dt="2025-02-10T21:30:00.520" v="1982" actId="2711"/>
          <ac:spMkLst>
            <pc:docMk/>
            <pc:sldMk cId="3072762889" sldId="309"/>
            <ac:spMk id="4" creationId="{878F5117-A186-372D-F6C3-B766CFF26E20}"/>
          </ac:spMkLst>
        </pc:spChg>
      </pc:sldChg>
      <pc:sldChg chg="addSp modSp mod">
        <pc:chgData name="Lyda Kiser" userId="30001cd3-1223-4b03-a567-3ce42c113db2" providerId="ADAL" clId="{574BF2C2-D2F0-4428-8B08-F1114A9C8404}" dt="2025-02-10T21:44:27.318" v="4601" actId="948"/>
        <pc:sldMkLst>
          <pc:docMk/>
          <pc:sldMk cId="995398568" sldId="310"/>
        </pc:sldMkLst>
        <pc:spChg chg="add mod">
          <ac:chgData name="Lyda Kiser" userId="30001cd3-1223-4b03-a567-3ce42c113db2" providerId="ADAL" clId="{574BF2C2-D2F0-4428-8B08-F1114A9C8404}" dt="2025-02-10T21:44:27.318" v="4601" actId="948"/>
          <ac:spMkLst>
            <pc:docMk/>
            <pc:sldMk cId="995398568" sldId="310"/>
            <ac:spMk id="2" creationId="{B7E8D107-883B-EB6E-F717-69D0F5E105AC}"/>
          </ac:spMkLst>
        </pc:spChg>
        <pc:spChg chg="mod">
          <ac:chgData name="Lyda Kiser" userId="30001cd3-1223-4b03-a567-3ce42c113db2" providerId="ADAL" clId="{574BF2C2-D2F0-4428-8B08-F1114A9C8404}" dt="2025-02-10T21:29:42.179" v="1974" actId="20577"/>
          <ac:spMkLst>
            <pc:docMk/>
            <pc:sldMk cId="995398568" sldId="310"/>
            <ac:spMk id="4" creationId="{86253F56-6E6C-0970-D29D-8A04A11D0A89}"/>
          </ac:spMkLst>
        </pc:spChg>
      </pc:sldChg>
      <pc:sldChg chg="modSp mod">
        <pc:chgData name="Lyda Kiser" userId="30001cd3-1223-4b03-a567-3ce42c113db2" providerId="ADAL" clId="{574BF2C2-D2F0-4428-8B08-F1114A9C8404}" dt="2025-02-10T21:31:17.765" v="2098" actId="20577"/>
        <pc:sldMkLst>
          <pc:docMk/>
          <pc:sldMk cId="3988431293" sldId="311"/>
        </pc:sldMkLst>
        <pc:spChg chg="mod">
          <ac:chgData name="Lyda Kiser" userId="30001cd3-1223-4b03-a567-3ce42c113db2" providerId="ADAL" clId="{574BF2C2-D2F0-4428-8B08-F1114A9C8404}" dt="2025-02-10T21:30:50.026" v="2024" actId="1076"/>
          <ac:spMkLst>
            <pc:docMk/>
            <pc:sldMk cId="3988431293" sldId="311"/>
            <ac:spMk id="4" creationId="{82782A45-44F1-8C8A-87CB-EC8D82418A0E}"/>
          </ac:spMkLst>
        </pc:spChg>
        <pc:spChg chg="mod">
          <ac:chgData name="Lyda Kiser" userId="30001cd3-1223-4b03-a567-3ce42c113db2" providerId="ADAL" clId="{574BF2C2-D2F0-4428-8B08-F1114A9C8404}" dt="2025-02-10T21:31:17.765" v="2098" actId="20577"/>
          <ac:spMkLst>
            <pc:docMk/>
            <pc:sldMk cId="3988431293" sldId="311"/>
            <ac:spMk id="5" creationId="{C29D9019-F27F-81A7-F6CA-0852476CA039}"/>
          </ac:spMkLst>
        </pc:spChg>
      </pc:sldChg>
      <pc:sldChg chg="del">
        <pc:chgData name="Lyda Kiser" userId="30001cd3-1223-4b03-a567-3ce42c113db2" providerId="ADAL" clId="{574BF2C2-D2F0-4428-8B08-F1114A9C8404}" dt="2025-02-10T21:30:33.458" v="1987" actId="2696"/>
        <pc:sldMkLst>
          <pc:docMk/>
          <pc:sldMk cId="2216932828" sldId="312"/>
        </pc:sldMkLst>
      </pc:sldChg>
      <pc:sldChg chg="del">
        <pc:chgData name="Lyda Kiser" userId="30001cd3-1223-4b03-a567-3ce42c113db2" providerId="ADAL" clId="{574BF2C2-D2F0-4428-8B08-F1114A9C8404}" dt="2025-02-10T21:30:33.458" v="1987" actId="2696"/>
        <pc:sldMkLst>
          <pc:docMk/>
          <pc:sldMk cId="3374327238" sldId="313"/>
        </pc:sldMkLst>
      </pc:sldChg>
      <pc:sldChg chg="del">
        <pc:chgData name="Lyda Kiser" userId="30001cd3-1223-4b03-a567-3ce42c113db2" providerId="ADAL" clId="{574BF2C2-D2F0-4428-8B08-F1114A9C8404}" dt="2025-02-10T21:30:33.458" v="1987" actId="2696"/>
        <pc:sldMkLst>
          <pc:docMk/>
          <pc:sldMk cId="2954038001" sldId="314"/>
        </pc:sldMkLst>
      </pc:sldChg>
      <pc:sldChg chg="del">
        <pc:chgData name="Lyda Kiser" userId="30001cd3-1223-4b03-a567-3ce42c113db2" providerId="ADAL" clId="{574BF2C2-D2F0-4428-8B08-F1114A9C8404}" dt="2025-02-10T21:30:33.458" v="1987" actId="2696"/>
        <pc:sldMkLst>
          <pc:docMk/>
          <pc:sldMk cId="299026743" sldId="315"/>
        </pc:sldMkLst>
      </pc:sldChg>
      <pc:sldChg chg="del">
        <pc:chgData name="Lyda Kiser" userId="30001cd3-1223-4b03-a567-3ce42c113db2" providerId="ADAL" clId="{574BF2C2-D2F0-4428-8B08-F1114A9C8404}" dt="2025-02-10T21:30:33.458" v="1987" actId="2696"/>
        <pc:sldMkLst>
          <pc:docMk/>
          <pc:sldMk cId="1813364978" sldId="316"/>
        </pc:sldMkLst>
      </pc:sldChg>
      <pc:sldChg chg="del">
        <pc:chgData name="Lyda Kiser" userId="30001cd3-1223-4b03-a567-3ce42c113db2" providerId="ADAL" clId="{574BF2C2-D2F0-4428-8B08-F1114A9C8404}" dt="2025-02-10T21:30:33.458" v="1987" actId="2696"/>
        <pc:sldMkLst>
          <pc:docMk/>
          <pc:sldMk cId="745573448" sldId="317"/>
        </pc:sldMkLst>
      </pc:sldChg>
      <pc:sldChg chg="del">
        <pc:chgData name="Lyda Kiser" userId="30001cd3-1223-4b03-a567-3ce42c113db2" providerId="ADAL" clId="{574BF2C2-D2F0-4428-8B08-F1114A9C8404}" dt="2025-02-10T21:30:33.458" v="1987" actId="2696"/>
        <pc:sldMkLst>
          <pc:docMk/>
          <pc:sldMk cId="8881970" sldId="318"/>
        </pc:sldMkLst>
      </pc:sldChg>
      <pc:sldChg chg="del">
        <pc:chgData name="Lyda Kiser" userId="30001cd3-1223-4b03-a567-3ce42c113db2" providerId="ADAL" clId="{574BF2C2-D2F0-4428-8B08-F1114A9C8404}" dt="2025-02-10T21:30:33.458" v="1987" actId="2696"/>
        <pc:sldMkLst>
          <pc:docMk/>
          <pc:sldMk cId="1739716341" sldId="319"/>
        </pc:sldMkLst>
      </pc:sldChg>
      <pc:sldChg chg="del">
        <pc:chgData name="Lyda Kiser" userId="30001cd3-1223-4b03-a567-3ce42c113db2" providerId="ADAL" clId="{574BF2C2-D2F0-4428-8B08-F1114A9C8404}" dt="2025-02-10T21:30:33.458" v="1987" actId="2696"/>
        <pc:sldMkLst>
          <pc:docMk/>
          <pc:sldMk cId="3399707725" sldId="320"/>
        </pc:sldMkLst>
      </pc:sldChg>
      <pc:sldChg chg="addSp modSp mod">
        <pc:chgData name="Lyda Kiser" userId="30001cd3-1223-4b03-a567-3ce42c113db2" providerId="ADAL" clId="{574BF2C2-D2F0-4428-8B08-F1114A9C8404}" dt="2025-02-10T21:47:30.756" v="5022" actId="313"/>
        <pc:sldMkLst>
          <pc:docMk/>
          <pc:sldMk cId="1219631752" sldId="321"/>
        </pc:sldMkLst>
        <pc:spChg chg="add mod">
          <ac:chgData name="Lyda Kiser" userId="30001cd3-1223-4b03-a567-3ce42c113db2" providerId="ADAL" clId="{574BF2C2-D2F0-4428-8B08-F1114A9C8404}" dt="2025-02-10T21:47:30.756" v="5022" actId="313"/>
          <ac:spMkLst>
            <pc:docMk/>
            <pc:sldMk cId="1219631752" sldId="321"/>
            <ac:spMk id="2" creationId="{74487311-E95B-EDE2-2A63-B0AC832519CA}"/>
          </ac:spMkLst>
        </pc:spChg>
        <pc:spChg chg="mod">
          <ac:chgData name="Lyda Kiser" userId="30001cd3-1223-4b03-a567-3ce42c113db2" providerId="ADAL" clId="{574BF2C2-D2F0-4428-8B08-F1114A9C8404}" dt="2025-02-10T21:22:50.903" v="1075" actId="20577"/>
          <ac:spMkLst>
            <pc:docMk/>
            <pc:sldMk cId="1219631752" sldId="321"/>
            <ac:spMk id="4" creationId="{79CBAC97-3076-2EF2-533A-8D42BDB1707C}"/>
          </ac:spMkLst>
        </pc:spChg>
      </pc:sldChg>
      <pc:sldChg chg="addSp modSp mod">
        <pc:chgData name="Lyda Kiser" userId="30001cd3-1223-4b03-a567-3ce42c113db2" providerId="ADAL" clId="{574BF2C2-D2F0-4428-8B08-F1114A9C8404}" dt="2025-02-10T21:27:20.653" v="1914" actId="948"/>
        <pc:sldMkLst>
          <pc:docMk/>
          <pc:sldMk cId="699213095" sldId="322"/>
        </pc:sldMkLst>
        <pc:spChg chg="add mod">
          <ac:chgData name="Lyda Kiser" userId="30001cd3-1223-4b03-a567-3ce42c113db2" providerId="ADAL" clId="{574BF2C2-D2F0-4428-8B08-F1114A9C8404}" dt="2025-02-10T21:27:20.653" v="1914" actId="948"/>
          <ac:spMkLst>
            <pc:docMk/>
            <pc:sldMk cId="699213095" sldId="322"/>
            <ac:spMk id="2" creationId="{92AB6CF1-8AA4-8883-6E6D-3E8E7E4006FE}"/>
          </ac:spMkLst>
        </pc:spChg>
        <pc:spChg chg="mod">
          <ac:chgData name="Lyda Kiser" userId="30001cd3-1223-4b03-a567-3ce42c113db2" providerId="ADAL" clId="{574BF2C2-D2F0-4428-8B08-F1114A9C8404}" dt="2025-02-10T21:25:24.746" v="1574" actId="20577"/>
          <ac:spMkLst>
            <pc:docMk/>
            <pc:sldMk cId="699213095" sldId="322"/>
            <ac:spMk id="4" creationId="{55879B70-E6C0-ECFC-9996-ED4DB51A46B7}"/>
          </ac:spMkLst>
        </pc:spChg>
      </pc:sldChg>
      <pc:sldChg chg="addSp delSp modSp mod">
        <pc:chgData name="Lyda Kiser" userId="30001cd3-1223-4b03-a567-3ce42c113db2" providerId="ADAL" clId="{574BF2C2-D2F0-4428-8B08-F1114A9C8404}" dt="2025-02-10T21:33:26.425" v="2611" actId="14100"/>
        <pc:sldMkLst>
          <pc:docMk/>
          <pc:sldMk cId="2252295040" sldId="323"/>
        </pc:sldMkLst>
        <pc:spChg chg="add del mod">
          <ac:chgData name="Lyda Kiser" userId="30001cd3-1223-4b03-a567-3ce42c113db2" providerId="ADAL" clId="{574BF2C2-D2F0-4428-8B08-F1114A9C8404}" dt="2025-02-10T21:29:14.337" v="1930"/>
          <ac:spMkLst>
            <pc:docMk/>
            <pc:sldMk cId="2252295040" sldId="323"/>
            <ac:spMk id="2" creationId="{BCC7E0F5-3BF7-78A3-A5F1-7BF0F2FDC899}"/>
          </ac:spMkLst>
        </pc:spChg>
        <pc:spChg chg="mod">
          <ac:chgData name="Lyda Kiser" userId="30001cd3-1223-4b03-a567-3ce42c113db2" providerId="ADAL" clId="{574BF2C2-D2F0-4428-8B08-F1114A9C8404}" dt="2025-02-10T21:27:31.390" v="1927" actId="20577"/>
          <ac:spMkLst>
            <pc:docMk/>
            <pc:sldMk cId="2252295040" sldId="323"/>
            <ac:spMk id="4" creationId="{CF60EB39-FB4B-7E89-0569-CF8438658761}"/>
          </ac:spMkLst>
        </pc:spChg>
        <pc:spChg chg="add mod">
          <ac:chgData name="Lyda Kiser" userId="30001cd3-1223-4b03-a567-3ce42c113db2" providerId="ADAL" clId="{574BF2C2-D2F0-4428-8B08-F1114A9C8404}" dt="2025-02-10T21:33:26.425" v="2611" actId="14100"/>
          <ac:spMkLst>
            <pc:docMk/>
            <pc:sldMk cId="2252295040" sldId="323"/>
            <ac:spMk id="5" creationId="{D99FA729-7E7F-99CF-5B4F-75CEDDD02353}"/>
          </ac:spMkLst>
        </pc:spChg>
      </pc:sldChg>
      <pc:sldChg chg="addSp modSp mod">
        <pc:chgData name="Lyda Kiser" userId="30001cd3-1223-4b03-a567-3ce42c113db2" providerId="ADAL" clId="{574BF2C2-D2F0-4428-8B08-F1114A9C8404}" dt="2025-02-10T21:41:29.147" v="4020" actId="20577"/>
        <pc:sldMkLst>
          <pc:docMk/>
          <pc:sldMk cId="4253925900" sldId="324"/>
        </pc:sldMkLst>
        <pc:spChg chg="add mod">
          <ac:chgData name="Lyda Kiser" userId="30001cd3-1223-4b03-a567-3ce42c113db2" providerId="ADAL" clId="{574BF2C2-D2F0-4428-8B08-F1114A9C8404}" dt="2025-02-10T21:41:29.147" v="4020" actId="20577"/>
          <ac:spMkLst>
            <pc:docMk/>
            <pc:sldMk cId="4253925900" sldId="324"/>
            <ac:spMk id="2" creationId="{2F13AED2-BF64-127D-F050-9171E45CDF34}"/>
          </ac:spMkLst>
        </pc:spChg>
        <pc:spChg chg="mod">
          <ac:chgData name="Lyda Kiser" userId="30001cd3-1223-4b03-a567-3ce42c113db2" providerId="ADAL" clId="{574BF2C2-D2F0-4428-8B08-F1114A9C8404}" dt="2025-02-10T21:29:33.131" v="1962" actId="20577"/>
          <ac:spMkLst>
            <pc:docMk/>
            <pc:sldMk cId="4253925900" sldId="324"/>
            <ac:spMk id="4" creationId="{2483FB12-5892-95F5-6611-6796113D2299}"/>
          </ac:spMkLst>
        </pc:spChg>
      </pc:sldChg>
      <pc:sldChg chg="del">
        <pc:chgData name="Lyda Kiser" userId="30001cd3-1223-4b03-a567-3ce42c113db2" providerId="ADAL" clId="{574BF2C2-D2F0-4428-8B08-F1114A9C8404}" dt="2025-02-10T21:30:15.625" v="1984" actId="2696"/>
        <pc:sldMkLst>
          <pc:docMk/>
          <pc:sldMk cId="3218863446" sldId="325"/>
        </pc:sldMkLst>
      </pc:sldChg>
      <pc:sldChg chg="addSp modSp add mod">
        <pc:chgData name="Lyda Kiser" userId="30001cd3-1223-4b03-a567-3ce42c113db2" providerId="ADAL" clId="{574BF2C2-D2F0-4428-8B08-F1114A9C8404}" dt="2025-02-10T21:37:07.457" v="3120" actId="20577"/>
        <pc:sldMkLst>
          <pc:docMk/>
          <pc:sldMk cId="3422737474" sldId="326"/>
        </pc:sldMkLst>
        <pc:spChg chg="add mod">
          <ac:chgData name="Lyda Kiser" userId="30001cd3-1223-4b03-a567-3ce42c113db2" providerId="ADAL" clId="{574BF2C2-D2F0-4428-8B08-F1114A9C8404}" dt="2025-02-10T21:36:49.706" v="3112" actId="20577"/>
          <ac:spMkLst>
            <pc:docMk/>
            <pc:sldMk cId="3422737474" sldId="326"/>
            <ac:spMk id="2" creationId="{F16CED69-6D9E-5A1A-C44B-0B3F468BB0E8}"/>
          </ac:spMkLst>
        </pc:spChg>
        <pc:spChg chg="mod">
          <ac:chgData name="Lyda Kiser" userId="30001cd3-1223-4b03-a567-3ce42c113db2" providerId="ADAL" clId="{574BF2C2-D2F0-4428-8B08-F1114A9C8404}" dt="2025-02-10T21:37:07.457" v="3120" actId="20577"/>
          <ac:spMkLst>
            <pc:docMk/>
            <pc:sldMk cId="3422737474" sldId="326"/>
            <ac:spMk id="4" creationId="{FE4FA080-C725-90C1-9309-323B955F7ABF}"/>
          </ac:spMkLst>
        </pc:spChg>
      </pc:sldChg>
      <pc:sldChg chg="modSp add mod">
        <pc:chgData name="Lyda Kiser" userId="30001cd3-1223-4b03-a567-3ce42c113db2" providerId="ADAL" clId="{574BF2C2-D2F0-4428-8B08-F1114A9C8404}" dt="2025-02-10T21:39:05.835" v="3525" actId="20577"/>
        <pc:sldMkLst>
          <pc:docMk/>
          <pc:sldMk cId="1111435381" sldId="327"/>
        </pc:sldMkLst>
        <pc:spChg chg="mod">
          <ac:chgData name="Lyda Kiser" userId="30001cd3-1223-4b03-a567-3ce42c113db2" providerId="ADAL" clId="{574BF2C2-D2F0-4428-8B08-F1114A9C8404}" dt="2025-02-10T21:39:05.835" v="3525" actId="20577"/>
          <ac:spMkLst>
            <pc:docMk/>
            <pc:sldMk cId="1111435381" sldId="327"/>
            <ac:spMk id="2" creationId="{3B1B00C6-E85C-E475-1AE3-EB6B490FE44B}"/>
          </ac:spMkLst>
        </pc:spChg>
        <pc:spChg chg="mod">
          <ac:chgData name="Lyda Kiser" userId="30001cd3-1223-4b03-a567-3ce42c113db2" providerId="ADAL" clId="{574BF2C2-D2F0-4428-8B08-F1114A9C8404}" dt="2025-02-10T21:37:13.627" v="3127" actId="20577"/>
          <ac:spMkLst>
            <pc:docMk/>
            <pc:sldMk cId="1111435381" sldId="327"/>
            <ac:spMk id="4" creationId="{AE082119-63C3-4043-74D3-599AF92D0C54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3B4E7-E924-2F4D-B852-615929A625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34F664-8A15-B1D3-772D-A8CD719C8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BF951-C44E-2D1F-73B0-040AD6809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9042-B6D4-144B-888C-B3692787A947}" type="datetimeFigureOut">
              <a:rPr lang="en-US" smtClean="0"/>
              <a:t>2/10/2025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4141C-0D12-0B1C-3E32-A645BEE26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6E6F4-44BC-660A-626E-1BA4430E5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3B88-0A24-BB4C-9826-C4B569B34D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69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93E7C-FCFE-59D8-99B7-3C3C3F3CC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1AE1C3-CA38-1298-FE50-195394B828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30F21-6596-D678-9A6D-65F46D038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9042-B6D4-144B-888C-B3692787A947}" type="datetimeFigureOut">
              <a:rPr lang="en-US" smtClean="0"/>
              <a:t>2/10/2025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122DB-CBC5-08A4-36D4-36E648BCB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3B664-2BC7-15E0-3E1D-7B99B69FC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3B88-0A24-BB4C-9826-C4B569B34D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498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B8A398-F4DC-722C-D404-004CE1B58B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91B978-E361-2142-948C-1AEB9621A2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74B66-9AD4-C3D7-0B93-FC2ECE9CF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9042-B6D4-144B-888C-B3692787A947}" type="datetimeFigureOut">
              <a:rPr lang="en-US" smtClean="0"/>
              <a:t>2/10/2025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686C0-0E92-56DD-BD86-E0ADF9DD1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23095-132B-294B-219E-B00113D30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3B88-0A24-BB4C-9826-C4B569B34D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799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AF828-FC55-11CB-FCAB-0EC8286EA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68013-5036-7F0A-6036-F79F2E02F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90CD3-CB56-2272-FA17-6C41C195D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9042-B6D4-144B-888C-B3692787A947}" type="datetimeFigureOut">
              <a:rPr lang="en-US" smtClean="0"/>
              <a:t>2/10/2025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C5A76-EDCC-7187-11EA-7AB6D6E3F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61B18-D071-ACB2-8C5C-AD0AE7936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3B88-0A24-BB4C-9826-C4B569B34D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515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778EB-9560-F1F6-C740-EFCF88117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66060D-A2C8-62DF-5AE2-F31C58E7F2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1C0DF7-FB97-4EA4-2A25-F0E92D25F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9042-B6D4-144B-888C-B3692787A947}" type="datetimeFigureOut">
              <a:rPr lang="en-US" smtClean="0"/>
              <a:t>2/10/2025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DA82A-1C21-AD20-3C99-597F969BB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C057E-C9C9-962D-8DD0-9E2DDFBCD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3B88-0A24-BB4C-9826-C4B569B34D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019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4F49-F51D-5D3A-70B2-10EF9B9AA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104C8-7767-B87E-A7E9-D9220A1846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45F9A9-407B-29DE-6CA7-9A63FE181E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9F93D2-50E5-A206-5B2E-4F63C33B8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9042-B6D4-144B-888C-B3692787A947}" type="datetimeFigureOut">
              <a:rPr lang="en-US" smtClean="0"/>
              <a:t>2/10/2025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64B5BF-EDAB-FB6C-D857-963BB9EF2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0418B5-671E-B103-DB20-935E0CB26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3B88-0A24-BB4C-9826-C4B569B34D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519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89733-BD91-E7B0-8A5B-614072B93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2B81EE-7926-F477-8E71-9207FD04E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3C6730-4885-A1C6-46CC-59F4D16D6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F8432C-4345-2498-AC38-11B1DA4036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8B745C-DA5B-7626-7AEF-6B3B10E630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AA73ED-A761-DD27-E982-42E6202EB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9042-B6D4-144B-888C-B3692787A947}" type="datetimeFigureOut">
              <a:rPr lang="en-US" smtClean="0"/>
              <a:t>2/10/2025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08EFCD-43E4-68F5-8D15-9A5999944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32971A-0E97-EE8D-0112-771A62263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3B88-0A24-BB4C-9826-C4B569B34D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79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44C6A-ADA0-FC6D-96B5-46FBF4215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44CD5C-3565-F6D2-0948-1471C2FA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9042-B6D4-144B-888C-B3692787A947}" type="datetimeFigureOut">
              <a:rPr lang="en-US" smtClean="0"/>
              <a:t>2/10/2025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B76B89-98E4-F0DC-2BDF-2053DB581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5774AB-7B5C-DA17-360B-F50EEF803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3B88-0A24-BB4C-9826-C4B569B34D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026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975216-A8B2-B0E4-6F10-402CF489C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9042-B6D4-144B-888C-B3692787A947}" type="datetimeFigureOut">
              <a:rPr lang="en-US" smtClean="0"/>
              <a:t>2/10/2025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4E88FF-8C13-AA5C-B45A-4A6893E7D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2729B8-78A4-7EEB-7ECD-A87E7FB4F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3B88-0A24-BB4C-9826-C4B569B34D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536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4A984-6589-D307-4B75-E1CADE0C1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59A9A-5066-4EF0-C770-9317CD5A6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993464-7227-A646-8315-AB20DFD676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C5D977-EF1E-B946-CA50-55CC78507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9042-B6D4-144B-888C-B3692787A947}" type="datetimeFigureOut">
              <a:rPr lang="en-US" smtClean="0"/>
              <a:t>2/10/2025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81DDA-D305-DEDB-7AFD-AAC2157DA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2C0E83-D9C3-676A-64E0-A8BC446B6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3B88-0A24-BB4C-9826-C4B569B34D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962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1D69B-9B7E-0794-C993-02808F84E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CA0FFF-DABB-944D-9962-2A08DDCA56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F95D84-E4FE-9283-7EF9-DC77DB2ED6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A8702A-8AD7-F720-D5FF-36F1EDE23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9042-B6D4-144B-888C-B3692787A947}" type="datetimeFigureOut">
              <a:rPr lang="en-US" smtClean="0"/>
              <a:t>2/10/2025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10C102-7380-C285-524E-8513DCB5A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2E2F26-F107-063D-AD44-F1B1121A8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3B88-0A24-BB4C-9826-C4B569B34D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982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0F55E6-0759-BE8A-E570-99FD6156D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8D0A6A-41B2-01A1-553C-DD07DEE387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8D1EE-B364-27CC-4535-45ED9775FD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E9042-B6D4-144B-888C-B3692787A947}" type="datetimeFigureOut">
              <a:rPr lang="en-US" smtClean="0"/>
              <a:t>2/10/2025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7FF18E-D238-F533-6B37-7D81AE427F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1D77B-B15D-8666-D49C-1DBA5E1ABA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3B88-0A24-BB4C-9826-C4B569B34D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467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lydak@uscupstate.edu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titleix@uscupstate.ed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scupstate.edu/wp-content/uploads/2024/04/Dec.-1-Revised-Civil-Rights-and-Title-IX-Policy-003.pdf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6DE1D90-6F9C-5D45-B69C-9AD45A17A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486"/>
          <a:stretch/>
        </p:blipFill>
        <p:spPr>
          <a:xfrm rot="5400000">
            <a:off x="2666999" y="-2666999"/>
            <a:ext cx="6858001" cy="12191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042928-FF96-A4EB-877E-178CFFD19C2E}"/>
              </a:ext>
            </a:extLst>
          </p:cNvPr>
          <p:cNvSpPr/>
          <p:nvPr/>
        </p:nvSpPr>
        <p:spPr>
          <a:xfrm>
            <a:off x="0" y="5788572"/>
            <a:ext cx="12192000" cy="1135118"/>
          </a:xfrm>
          <a:prstGeom prst="rect">
            <a:avLst/>
          </a:prstGeom>
          <a:solidFill>
            <a:srgbClr val="009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50428A-08B1-7148-B208-143383D8479E}"/>
              </a:ext>
            </a:extLst>
          </p:cNvPr>
          <p:cNvSpPr/>
          <p:nvPr/>
        </p:nvSpPr>
        <p:spPr>
          <a:xfrm>
            <a:off x="1" y="1"/>
            <a:ext cx="12191999" cy="5788572"/>
          </a:xfrm>
          <a:prstGeom prst="rect">
            <a:avLst/>
          </a:prstGeom>
          <a:solidFill>
            <a:srgbClr val="20386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8144D8A9-EEED-654A-8315-1A6C83D20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1" y="2454878"/>
            <a:ext cx="10845799" cy="1698927"/>
          </a:xfrm>
        </p:spPr>
        <p:txBody>
          <a:bodyPr wrap="square">
            <a:spAutoFit/>
          </a:bodyPr>
          <a:lstStyle/>
          <a:p>
            <a:r>
              <a:rPr lang="en-US" sz="5800" b="1" dirty="0">
                <a:solidFill>
                  <a:schemeClr val="bg1"/>
                </a:solidFill>
                <a:latin typeface="HelveticaNeueLT Std" panose="020B0604020202020204" pitchFamily="34" charset="77"/>
              </a:rPr>
              <a:t>The Hearing Process for Title IX at USC-Upstate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DB7143F1-B9A5-C941-8869-26D1CA6FAA92}"/>
              </a:ext>
            </a:extLst>
          </p:cNvPr>
          <p:cNvSpPr txBox="1">
            <a:spLocks/>
          </p:cNvSpPr>
          <p:nvPr/>
        </p:nvSpPr>
        <p:spPr>
          <a:xfrm>
            <a:off x="406401" y="4653455"/>
            <a:ext cx="10070592" cy="9787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Dr. Lyda Costello Kiser,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Civil Rights and Title IX Coordinator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			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422074-7E7D-031B-D71E-63E0D89A7B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0297" y="901836"/>
            <a:ext cx="5692370" cy="130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15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4E488-2C33-1B6D-2122-266931932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773585C-CEE0-7A65-E8EE-054F530FA029}"/>
              </a:ext>
            </a:extLst>
          </p:cNvPr>
          <p:cNvSpPr/>
          <p:nvPr/>
        </p:nvSpPr>
        <p:spPr>
          <a:xfrm>
            <a:off x="0" y="5788572"/>
            <a:ext cx="12192000" cy="1135118"/>
          </a:xfrm>
          <a:prstGeom prst="rect">
            <a:avLst/>
          </a:prstGeom>
          <a:solidFill>
            <a:srgbClr val="009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8CA450-4667-1816-BCEE-81A3A778E2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24544" y="5974223"/>
            <a:ext cx="3071209" cy="70699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F60EB39-FB4B-7E89-0569-CF8438658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7295"/>
            <a:ext cx="11495314" cy="694642"/>
          </a:xfrm>
        </p:spPr>
        <p:txBody>
          <a:bodyPr>
            <a:normAutofit fontScale="90000"/>
          </a:bodyPr>
          <a:lstStyle/>
          <a:p>
            <a:r>
              <a:rPr lang="en-US" sz="5400" b="1" dirty="0"/>
              <a:t>Hearing Rules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9FA729-7E7F-99CF-5B4F-75CEDDD02353}"/>
              </a:ext>
            </a:extLst>
          </p:cNvPr>
          <p:cNvSpPr txBox="1"/>
          <p:nvPr/>
        </p:nvSpPr>
        <p:spPr>
          <a:xfrm>
            <a:off x="304801" y="1011937"/>
            <a:ext cx="116909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The party will be the only person in the physical room from which they are joining virtually (unless with their advisor)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The advisor will be the only person in the physical room from which they are joining virtually (unless with the party)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Each witness will be the only person in the physical room from which they are joining virtually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All participants will keep their electronic devices muted until asked to speak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The Hearing Officer or Clerk may mute a participant, if appropriate</a:t>
            </a:r>
          </a:p>
        </p:txBody>
      </p:sp>
    </p:spTree>
    <p:extLst>
      <p:ext uri="{BB962C8B-B14F-4D97-AF65-F5344CB8AC3E}">
        <p14:creationId xmlns:p14="http://schemas.microsoft.com/office/powerpoint/2010/main" val="2252295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7D78E-C1B3-6A61-5A81-AE616C719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A2F9550-184D-011A-3EFB-AEFD61052111}"/>
              </a:ext>
            </a:extLst>
          </p:cNvPr>
          <p:cNvSpPr/>
          <p:nvPr/>
        </p:nvSpPr>
        <p:spPr>
          <a:xfrm>
            <a:off x="0" y="5788572"/>
            <a:ext cx="12192000" cy="1135118"/>
          </a:xfrm>
          <a:prstGeom prst="rect">
            <a:avLst/>
          </a:prstGeom>
          <a:solidFill>
            <a:srgbClr val="009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86AB60-F246-BEA1-D981-1E418F2FCB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24544" y="5974223"/>
            <a:ext cx="3071209" cy="70699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E4FA080-C725-90C1-9309-323B955F7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7295"/>
            <a:ext cx="11495314" cy="694642"/>
          </a:xfrm>
        </p:spPr>
        <p:txBody>
          <a:bodyPr>
            <a:normAutofit fontScale="90000"/>
          </a:bodyPr>
          <a:lstStyle/>
          <a:p>
            <a:r>
              <a:rPr lang="en-US" sz="5400" b="1" dirty="0"/>
              <a:t>Hearing Rules, cont.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6CED69-6D9E-5A1A-C44B-0B3F468BB0E8}"/>
              </a:ext>
            </a:extLst>
          </p:cNvPr>
          <p:cNvSpPr txBox="1"/>
          <p:nvPr/>
        </p:nvSpPr>
        <p:spPr>
          <a:xfrm>
            <a:off x="533400" y="1273629"/>
            <a:ext cx="107986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During the hearing, parties and advisors will communicate only with and at the direction of the Hearing Officer;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Parties and advisors may not communicate with any other participant in the hearing;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Cell phones should be turned off or silenced;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The only recording will be made by the University;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Abusive, intimidating, and obstructive conduct will not be tolerated (including profanity, bullying, aggressive language)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Advisors may only participate as consistent with policy</a:t>
            </a:r>
          </a:p>
        </p:txBody>
      </p:sp>
    </p:spTree>
    <p:extLst>
      <p:ext uri="{BB962C8B-B14F-4D97-AF65-F5344CB8AC3E}">
        <p14:creationId xmlns:p14="http://schemas.microsoft.com/office/powerpoint/2010/main" val="3422737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3989B-F270-DE44-C9CB-E1973784E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2A01F8-6763-E9EB-E4F4-4651FCB2AAB0}"/>
              </a:ext>
            </a:extLst>
          </p:cNvPr>
          <p:cNvSpPr/>
          <p:nvPr/>
        </p:nvSpPr>
        <p:spPr>
          <a:xfrm>
            <a:off x="0" y="5788572"/>
            <a:ext cx="12192000" cy="1135118"/>
          </a:xfrm>
          <a:prstGeom prst="rect">
            <a:avLst/>
          </a:prstGeom>
          <a:solidFill>
            <a:srgbClr val="009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2E3929-52C2-7788-1AF7-C3E68111DB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24544" y="5974223"/>
            <a:ext cx="3071209" cy="70699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E082119-63C3-4043-74D3-599AF92D0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7295"/>
            <a:ext cx="11495314" cy="694642"/>
          </a:xfrm>
        </p:spPr>
        <p:txBody>
          <a:bodyPr>
            <a:normAutofit fontScale="90000"/>
          </a:bodyPr>
          <a:lstStyle/>
          <a:p>
            <a:r>
              <a:rPr lang="en-US" sz="5400" b="1" dirty="0"/>
              <a:t>Hearing Rules, cont.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1B00C6-E85C-E475-1AE3-EB6B490FE44B}"/>
              </a:ext>
            </a:extLst>
          </p:cNvPr>
          <p:cNvSpPr txBox="1"/>
          <p:nvPr/>
        </p:nvSpPr>
        <p:spPr>
          <a:xfrm>
            <a:off x="533400" y="1273629"/>
            <a:ext cx="1079862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Questions may not be argumentative, badgering, or intended to intimidate or otherwise attach participants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Duplicative questions are not considered relevant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Advisors will not be allowed to make statements on behalf of the party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The Hearing Officer has the sole authority to determine relevancy of questions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The Hearing Officer may offer the opportunity to rephrase or restate the question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11435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725B6-30A9-BB55-5B66-F449904C4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E207B97-13FB-9EBB-31F4-E35799F1DC11}"/>
              </a:ext>
            </a:extLst>
          </p:cNvPr>
          <p:cNvSpPr/>
          <p:nvPr/>
        </p:nvSpPr>
        <p:spPr>
          <a:xfrm>
            <a:off x="0" y="5788572"/>
            <a:ext cx="12192000" cy="1135118"/>
          </a:xfrm>
          <a:prstGeom prst="rect">
            <a:avLst/>
          </a:prstGeom>
          <a:solidFill>
            <a:srgbClr val="009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4D1DDA-B184-95D1-4E67-6CCEF1E958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24544" y="5974223"/>
            <a:ext cx="3071209" cy="70699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483FB12-5892-95F5-6611-6796113D2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7295"/>
            <a:ext cx="11495314" cy="694642"/>
          </a:xfrm>
        </p:spPr>
        <p:txBody>
          <a:bodyPr>
            <a:normAutofit fontScale="90000"/>
          </a:bodyPr>
          <a:lstStyle/>
          <a:p>
            <a:r>
              <a:rPr lang="en-US" sz="5400" b="1" dirty="0"/>
              <a:t>Title IX Role in Hearing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13AED2-BF64-127D-F050-9171E45CDF34}"/>
              </a:ext>
            </a:extLst>
          </p:cNvPr>
          <p:cNvSpPr txBox="1"/>
          <p:nvPr/>
        </p:nvSpPr>
        <p:spPr>
          <a:xfrm>
            <a:off x="478971" y="1153886"/>
            <a:ext cx="1132114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The Title IX Coordinator of Investigator can provide support to the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The Title IX Staff will not determine relevance, credibility, or responsibility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Title IX Staff with communicate with witnesses in the waiting room, address technology issues, provide policy information, and otherwise support the Hearing Officer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Title IX staff will provide the parties with the Decision and information regarding appeals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53925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2610C-0C0E-5E4D-D074-39854B4AA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12566D1-2B88-C70F-2209-CC554DDDA830}"/>
              </a:ext>
            </a:extLst>
          </p:cNvPr>
          <p:cNvSpPr/>
          <p:nvPr/>
        </p:nvSpPr>
        <p:spPr>
          <a:xfrm>
            <a:off x="0" y="5788572"/>
            <a:ext cx="12192000" cy="1135118"/>
          </a:xfrm>
          <a:prstGeom prst="rect">
            <a:avLst/>
          </a:prstGeom>
          <a:solidFill>
            <a:srgbClr val="009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67386E-CBB9-1F5D-1D04-F29151EEFF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24544" y="5974223"/>
            <a:ext cx="3071209" cy="70699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6253F56-6E6C-0970-D29D-8A04A11D0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7295"/>
            <a:ext cx="11495314" cy="694642"/>
          </a:xfrm>
        </p:spPr>
        <p:txBody>
          <a:bodyPr>
            <a:normAutofit fontScale="90000"/>
          </a:bodyPr>
          <a:lstStyle/>
          <a:p>
            <a:r>
              <a:rPr lang="en-US" sz="5400" b="1" dirty="0"/>
              <a:t>The Decision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E8D107-883B-EB6E-F717-69D0F5E105AC}"/>
              </a:ext>
            </a:extLst>
          </p:cNvPr>
          <p:cNvSpPr txBox="1"/>
          <p:nvPr/>
        </p:nvSpPr>
        <p:spPr>
          <a:xfrm>
            <a:off x="533400" y="1143000"/>
            <a:ext cx="1126671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There is not a decision issued at the hearing, but is provided within 5 business days unless there are extenuating circumstances;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The Hearing Officer may consult with the Title IX Coordinator on draft language and sanctions in relation to University precedent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The Title IX Coordinator will provide the format for the Decision document for completion by the Hearing Officer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After submitting the Decision document to the Title IX Coordinator, the Coordinator shares the information with the parties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95398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95DA9-FF11-E16F-172E-B8F415F7E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3185227-7741-2154-5692-7CF05D37C65D}"/>
              </a:ext>
            </a:extLst>
          </p:cNvPr>
          <p:cNvSpPr/>
          <p:nvPr/>
        </p:nvSpPr>
        <p:spPr>
          <a:xfrm>
            <a:off x="0" y="5788572"/>
            <a:ext cx="12192000" cy="1135118"/>
          </a:xfrm>
          <a:prstGeom prst="rect">
            <a:avLst/>
          </a:prstGeom>
          <a:solidFill>
            <a:srgbClr val="009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675F5-6AD2-7C84-267C-D79DC6700C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24544" y="5974223"/>
            <a:ext cx="3071209" cy="70699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78F5117-A186-372D-F6C3-B766CFF26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7295"/>
            <a:ext cx="11495314" cy="694642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Appeals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66C053-BFD2-06B8-8BA7-70E2FB24EE29}"/>
              </a:ext>
            </a:extLst>
          </p:cNvPr>
          <p:cNvSpPr txBox="1"/>
          <p:nvPr/>
        </p:nvSpPr>
        <p:spPr>
          <a:xfrm>
            <a:off x="533400" y="1230086"/>
            <a:ext cx="1105988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The parties have 5 days to submit a written appeal following receipt of the decision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Appeals can only be based on:</a:t>
            </a:r>
          </a:p>
          <a:p>
            <a:r>
              <a:rPr lang="en-US" sz="3200" dirty="0"/>
              <a:t>	Procedural irregularity that affected the outcome</a:t>
            </a:r>
          </a:p>
          <a:p>
            <a:r>
              <a:rPr lang="en-US" sz="3200" dirty="0"/>
              <a:t>	New evidence that was not reasonably available at the time 	that could affect the outcome</a:t>
            </a:r>
          </a:p>
          <a:p>
            <a:r>
              <a:rPr lang="en-US" sz="3200" dirty="0"/>
              <a:t>	The Investigator(s), Hearing Officer(s), or designee(s) had a 	conflict of interest or bias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72762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BF5CA-3628-5F6E-F012-EF72E26D7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781E0AD-7AAD-1A3E-7CC5-778D03BB3BAB}"/>
              </a:ext>
            </a:extLst>
          </p:cNvPr>
          <p:cNvSpPr/>
          <p:nvPr/>
        </p:nvSpPr>
        <p:spPr>
          <a:xfrm>
            <a:off x="0" y="5788572"/>
            <a:ext cx="12192000" cy="1135118"/>
          </a:xfrm>
          <a:prstGeom prst="rect">
            <a:avLst/>
          </a:prstGeom>
          <a:solidFill>
            <a:srgbClr val="009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6ED48D-7275-3F5F-776B-D366782694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24544" y="5974223"/>
            <a:ext cx="3071209" cy="70699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2782A45-44F1-8C8A-87CB-EC8D82418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43" y="1155375"/>
            <a:ext cx="11495314" cy="694642"/>
          </a:xfrm>
        </p:spPr>
        <p:txBody>
          <a:bodyPr>
            <a:normAutofit fontScale="90000"/>
          </a:bodyPr>
          <a:lstStyle/>
          <a:p>
            <a:r>
              <a:rPr lang="en-US" sz="5400" b="1" dirty="0"/>
              <a:t>This information is an overview of the Hearing Process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9D9019-F27F-81A7-F6CA-0852476CA039}"/>
              </a:ext>
            </a:extLst>
          </p:cNvPr>
          <p:cNvSpPr txBox="1"/>
          <p:nvPr/>
        </p:nvSpPr>
        <p:spPr>
          <a:xfrm>
            <a:off x="544285" y="2788243"/>
            <a:ext cx="106026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There are separate presentations on definitions, policy, process, and the components of the process</a:t>
            </a:r>
          </a:p>
          <a:p>
            <a:endParaRPr lang="en-US" sz="3200" dirty="0"/>
          </a:p>
          <a:p>
            <a:r>
              <a:rPr lang="en-US" sz="3200" dirty="0"/>
              <a:t>Read the actual policy and process documents to assist you in whatever role you may have</a:t>
            </a:r>
          </a:p>
        </p:txBody>
      </p:sp>
    </p:spTree>
    <p:extLst>
      <p:ext uri="{BB962C8B-B14F-4D97-AF65-F5344CB8AC3E}">
        <p14:creationId xmlns:p14="http://schemas.microsoft.com/office/powerpoint/2010/main" val="39884312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CE384B-5090-2F86-AD98-61F2E9875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3FCEBE3-205D-31A2-1CCE-091D26FC0B8B}"/>
              </a:ext>
            </a:extLst>
          </p:cNvPr>
          <p:cNvSpPr/>
          <p:nvPr/>
        </p:nvSpPr>
        <p:spPr>
          <a:xfrm>
            <a:off x="0" y="5788572"/>
            <a:ext cx="12192000" cy="1135118"/>
          </a:xfrm>
          <a:prstGeom prst="rect">
            <a:avLst/>
          </a:prstGeom>
          <a:solidFill>
            <a:srgbClr val="009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AA7191-0764-DE5E-63BD-C4E5201836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24544" y="5974223"/>
            <a:ext cx="3071209" cy="70699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A684B91-04F8-DA28-2722-8D26EF2BB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0563"/>
            <a:ext cx="11049000" cy="38911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Lyda Costello Kiser </a:t>
            </a:r>
          </a:p>
          <a:p>
            <a:pPr marL="0" indent="0">
              <a:buNone/>
            </a:pPr>
            <a:r>
              <a:rPr lang="en-US" sz="4400" dirty="0"/>
              <a:t>Civil Rights &amp; Title IX Coordinator</a:t>
            </a:r>
          </a:p>
          <a:p>
            <a:pPr marL="0" indent="0">
              <a:buNone/>
            </a:pPr>
            <a:r>
              <a:rPr lang="en-US" sz="4200" dirty="0">
                <a:hlinkClick r:id="rId3"/>
              </a:rPr>
              <a:t>lydak@uscupstate.edu</a:t>
            </a:r>
            <a:r>
              <a:rPr lang="en-US" sz="4200" dirty="0"/>
              <a:t> or </a:t>
            </a:r>
            <a:r>
              <a:rPr lang="en-US" sz="4200" dirty="0">
                <a:hlinkClick r:id="rId4"/>
              </a:rPr>
              <a:t>titleix@uscupstate.edu</a:t>
            </a:r>
            <a:r>
              <a:rPr lang="en-US" sz="4200" dirty="0"/>
              <a:t> </a:t>
            </a:r>
          </a:p>
          <a:p>
            <a:pPr marL="0" indent="0">
              <a:buNone/>
            </a:pPr>
            <a:r>
              <a:rPr lang="en-US" sz="4200" dirty="0"/>
              <a:t>Library 117B				  864-503-7193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B7E918-25AC-029B-1BCE-43793C677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Need more information?</a:t>
            </a:r>
          </a:p>
        </p:txBody>
      </p:sp>
    </p:spTree>
    <p:extLst>
      <p:ext uri="{BB962C8B-B14F-4D97-AF65-F5344CB8AC3E}">
        <p14:creationId xmlns:p14="http://schemas.microsoft.com/office/powerpoint/2010/main" val="729620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8C0DB-FE5E-4819-E2D7-46501A1EA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D2D0AE0-C198-F4F7-B732-9DACF0A66064}"/>
              </a:ext>
            </a:extLst>
          </p:cNvPr>
          <p:cNvSpPr/>
          <p:nvPr/>
        </p:nvSpPr>
        <p:spPr>
          <a:xfrm>
            <a:off x="0" y="5788572"/>
            <a:ext cx="12192000" cy="1135118"/>
          </a:xfrm>
          <a:prstGeom prst="rect">
            <a:avLst/>
          </a:prstGeom>
          <a:solidFill>
            <a:srgbClr val="009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DA508E-B5FF-DF04-FB93-1BAE10C2AA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24544" y="5974223"/>
            <a:ext cx="3071209" cy="706993"/>
          </a:xfrm>
          <a:prstGeom prst="rect">
            <a:avLst/>
          </a:prstGeom>
        </p:spPr>
      </p:pic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25FF3E3F-B7A8-1830-A3E8-4FE364807F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027906"/>
            <a:ext cx="10515600" cy="415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148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C128B-088F-7A53-A04F-BAB8B1219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FE450EF-A904-09BE-9792-9577BD20DBAA}"/>
              </a:ext>
            </a:extLst>
          </p:cNvPr>
          <p:cNvSpPr/>
          <p:nvPr/>
        </p:nvSpPr>
        <p:spPr>
          <a:xfrm>
            <a:off x="0" y="5788572"/>
            <a:ext cx="12192000" cy="1135118"/>
          </a:xfrm>
          <a:prstGeom prst="rect">
            <a:avLst/>
          </a:prstGeom>
          <a:solidFill>
            <a:srgbClr val="009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30E128-F060-0C26-6E8C-A691521DE3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24544" y="5974223"/>
            <a:ext cx="3071209" cy="70699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60AD382-02A2-742F-5009-5BED9E7E3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0563"/>
            <a:ext cx="10515600" cy="3705535"/>
          </a:xfrm>
        </p:spPr>
        <p:txBody>
          <a:bodyPr/>
          <a:lstStyle/>
          <a:p>
            <a:r>
              <a:rPr lang="en-US" dirty="0"/>
              <a:t>Title IX sexual harassment/misconduct includes (but is not limited to) sexual harassment, gender-based discrimination, non-consensual contact, non-consensual sexual intercourse, sexual exploitation, intimate partner violence and stalking.</a:t>
            </a:r>
          </a:p>
          <a:p>
            <a:r>
              <a:rPr lang="en-US" dirty="0"/>
              <a:t>Can be found in its entirety online:</a:t>
            </a:r>
          </a:p>
          <a:p>
            <a:pPr marL="0" indent="0">
              <a:buNone/>
            </a:pPr>
            <a:r>
              <a:rPr lang="en-US" dirty="0"/>
              <a:t>Policy Against Discrimination, Harassment and Sexual Misconduct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https://uscupstate.edu/wp-content/uploads/2024/04/Dec.-1-Revised-Civil-Rights-and-Title-IX-Policy-003.pdf</a:t>
            </a:r>
            <a:r>
              <a:rPr lang="en-US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7DDAC50-1C07-D2EA-D699-847073D0E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b="1" dirty="0">
                <a:latin typeface="+mn-lt"/>
              </a:rPr>
              <a:t>Upstate Policy</a:t>
            </a:r>
          </a:p>
        </p:txBody>
      </p:sp>
    </p:spTree>
    <p:extLst>
      <p:ext uri="{BB962C8B-B14F-4D97-AF65-F5344CB8AC3E}">
        <p14:creationId xmlns:p14="http://schemas.microsoft.com/office/powerpoint/2010/main" val="981515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67193-2D8B-8823-66C5-0D201EED0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78D872-F481-095C-23BE-78C8B8AE5773}"/>
              </a:ext>
            </a:extLst>
          </p:cNvPr>
          <p:cNvSpPr/>
          <p:nvPr/>
        </p:nvSpPr>
        <p:spPr>
          <a:xfrm>
            <a:off x="0" y="5788572"/>
            <a:ext cx="12192000" cy="1135118"/>
          </a:xfrm>
          <a:prstGeom prst="rect">
            <a:avLst/>
          </a:prstGeom>
          <a:solidFill>
            <a:srgbClr val="009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F77FF4-8F9A-0665-7B03-97DBC26BEA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24544" y="5974223"/>
            <a:ext cx="3071209" cy="70699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36A7FAA-2C47-DD09-B68E-95B1619DF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294"/>
            <a:ext cx="10983686" cy="5228803"/>
          </a:xfrm>
        </p:spPr>
        <p:txBody>
          <a:bodyPr>
            <a:normAutofit/>
          </a:bodyPr>
          <a:lstStyle/>
          <a:p>
            <a:r>
              <a:rPr lang="en-US" sz="5400" b="1" dirty="0"/>
              <a:t>This presentation will review the Hearing Process for USC-Upstate’s Policy Against Discrimination, Harassment &amp; Sexual Misconduct</a:t>
            </a:r>
          </a:p>
        </p:txBody>
      </p:sp>
    </p:spTree>
    <p:extLst>
      <p:ext uri="{BB962C8B-B14F-4D97-AF65-F5344CB8AC3E}">
        <p14:creationId xmlns:p14="http://schemas.microsoft.com/office/powerpoint/2010/main" val="1691973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07F68-AB1D-E0DB-5DF2-C79ECC177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EB33F55-A8D3-F189-3D2B-942A5A8C9C8F}"/>
              </a:ext>
            </a:extLst>
          </p:cNvPr>
          <p:cNvSpPr/>
          <p:nvPr/>
        </p:nvSpPr>
        <p:spPr>
          <a:xfrm>
            <a:off x="0" y="5788572"/>
            <a:ext cx="12192000" cy="1135118"/>
          </a:xfrm>
          <a:prstGeom prst="rect">
            <a:avLst/>
          </a:prstGeom>
          <a:solidFill>
            <a:srgbClr val="009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0D72C6-B311-BF7F-5145-09A89D07CD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24544" y="5974223"/>
            <a:ext cx="3071209" cy="70699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ECF0684-B6D6-21C4-4379-0DFEC2BA4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7295"/>
            <a:ext cx="11495314" cy="694642"/>
          </a:xfrm>
        </p:spPr>
        <p:txBody>
          <a:bodyPr>
            <a:normAutofit fontScale="90000"/>
          </a:bodyPr>
          <a:lstStyle/>
          <a:p>
            <a:r>
              <a:rPr lang="en-US" sz="5400" b="1" dirty="0"/>
              <a:t>Upstate Policy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864986-BD7A-E565-281A-437F735E258F}"/>
              </a:ext>
            </a:extLst>
          </p:cNvPr>
          <p:cNvSpPr txBox="1"/>
          <p:nvPr/>
        </p:nvSpPr>
        <p:spPr>
          <a:xfrm>
            <a:off x="555171" y="1099457"/>
            <a:ext cx="1144058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Adheres to the requirements of the US Department of Education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Uses a Preponderance of the Evidence Standard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Always provides supportive services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Uses a virtual live hearing, with parties in separate locations</a:t>
            </a:r>
          </a:p>
        </p:txBody>
      </p:sp>
    </p:spTree>
    <p:extLst>
      <p:ext uri="{BB962C8B-B14F-4D97-AF65-F5344CB8AC3E}">
        <p14:creationId xmlns:p14="http://schemas.microsoft.com/office/powerpoint/2010/main" val="2002755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07A6D-A49E-AFF7-2D43-B7D94323C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C3E2D6B-B141-341C-6C9F-FAD92FAD71BF}"/>
              </a:ext>
            </a:extLst>
          </p:cNvPr>
          <p:cNvSpPr/>
          <p:nvPr/>
        </p:nvSpPr>
        <p:spPr>
          <a:xfrm>
            <a:off x="0" y="5788572"/>
            <a:ext cx="12192000" cy="1135118"/>
          </a:xfrm>
          <a:prstGeom prst="rect">
            <a:avLst/>
          </a:prstGeom>
          <a:solidFill>
            <a:srgbClr val="009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76E798-827F-EE4E-16C2-F755C2752B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24544" y="5974223"/>
            <a:ext cx="3071209" cy="70699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4406984-B09A-368C-2DED-596F6CAF2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7295"/>
            <a:ext cx="11495314" cy="694642"/>
          </a:xfrm>
        </p:spPr>
        <p:txBody>
          <a:bodyPr>
            <a:normAutofit fontScale="90000"/>
          </a:bodyPr>
          <a:lstStyle/>
          <a:p>
            <a:r>
              <a:rPr lang="en-US" sz="5400" b="1" dirty="0"/>
              <a:t>Requirements from the 2020 Rule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541600-8B3B-C0F9-65FC-B46F8564EB6C}"/>
              </a:ext>
            </a:extLst>
          </p:cNvPr>
          <p:cNvSpPr txBox="1"/>
          <p:nvPr/>
        </p:nvSpPr>
        <p:spPr>
          <a:xfrm>
            <a:off x="500743" y="1273629"/>
            <a:ext cx="109510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Since August 2020, the regulations have required a live hearing process with cross-examination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While the hearing is live and in real time, USC Upstate uses a virtual platform so all parties and not in the same room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The Resolution/Hearing Officer is the decision maker and makes determination of credibility, relevance, responsibility, and sanctions</a:t>
            </a:r>
          </a:p>
        </p:txBody>
      </p:sp>
    </p:spTree>
    <p:extLst>
      <p:ext uri="{BB962C8B-B14F-4D97-AF65-F5344CB8AC3E}">
        <p14:creationId xmlns:p14="http://schemas.microsoft.com/office/powerpoint/2010/main" val="2382446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9B5D1-CBBD-504D-5DAE-3FE5C55A5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84824D5-6FA1-6B70-CAA2-3EE7842C3466}"/>
              </a:ext>
            </a:extLst>
          </p:cNvPr>
          <p:cNvSpPr/>
          <p:nvPr/>
        </p:nvSpPr>
        <p:spPr>
          <a:xfrm>
            <a:off x="0" y="5788572"/>
            <a:ext cx="12192000" cy="1135118"/>
          </a:xfrm>
          <a:prstGeom prst="rect">
            <a:avLst/>
          </a:prstGeom>
          <a:solidFill>
            <a:srgbClr val="009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03092B-7858-1D63-02AE-02B44F5103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24544" y="5974223"/>
            <a:ext cx="3071209" cy="70699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65250E4-C59A-EECC-BB12-60477E2E4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7295"/>
            <a:ext cx="11495314" cy="694642"/>
          </a:xfrm>
        </p:spPr>
        <p:txBody>
          <a:bodyPr>
            <a:normAutofit fontScale="90000"/>
          </a:bodyPr>
          <a:lstStyle/>
          <a:p>
            <a:r>
              <a:rPr lang="en-US" sz="5400" b="1" dirty="0"/>
              <a:t>USC-Upstate’s Process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EA801A-DA76-688B-0B62-07B224A0CFEB}"/>
              </a:ext>
            </a:extLst>
          </p:cNvPr>
          <p:cNvSpPr txBox="1"/>
          <p:nvPr/>
        </p:nvSpPr>
        <p:spPr>
          <a:xfrm>
            <a:off x="446314" y="1011937"/>
            <a:ext cx="11353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Title IX Staff provide support (communicating with witnesses, managing technology, providing supporting documents, etc.)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Will use the Zoom platform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Are recorded and the recording transcribed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Provides Breakout rooms for Hearing Officer and Coordinator, Complainant and Advisor, Respondent and Advisor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Utilizes Waiting Room for witnesses and investigator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Prior to the Hearing, parties and advisors meet with the Title IX Coordinator to discuss logistics/procedures/rules of decorum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9772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29AAF-9115-E043-318B-1EF15F1A9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E5B46D9-A315-F98D-FA0C-53F105EBAC27}"/>
              </a:ext>
            </a:extLst>
          </p:cNvPr>
          <p:cNvSpPr/>
          <p:nvPr/>
        </p:nvSpPr>
        <p:spPr>
          <a:xfrm>
            <a:off x="0" y="5788572"/>
            <a:ext cx="12192000" cy="1135118"/>
          </a:xfrm>
          <a:prstGeom prst="rect">
            <a:avLst/>
          </a:prstGeom>
          <a:solidFill>
            <a:srgbClr val="009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B407DE-6616-5DAC-66E8-FD955E96D1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24544" y="5974223"/>
            <a:ext cx="3071209" cy="70699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9CBAC97-3076-2EF2-533A-8D42BDB17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7295"/>
            <a:ext cx="11495314" cy="694642"/>
          </a:xfrm>
        </p:spPr>
        <p:txBody>
          <a:bodyPr>
            <a:normAutofit fontScale="90000"/>
          </a:bodyPr>
          <a:lstStyle/>
          <a:p>
            <a:r>
              <a:rPr lang="en-US" sz="5400" b="1" dirty="0"/>
              <a:t>Format for Hearing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487311-E95B-EDE2-2A63-B0AC832519CA}"/>
              </a:ext>
            </a:extLst>
          </p:cNvPr>
          <p:cNvSpPr txBox="1"/>
          <p:nvPr/>
        </p:nvSpPr>
        <p:spPr>
          <a:xfrm>
            <a:off x="489857" y="1208314"/>
            <a:ext cx="1131025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Identification of all participants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Explanation of format and processes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Confirmation that no participant is recording the proceedings or has anyone present other than those identified at the opening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Review of allegations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Order of Witnesses – Investigator(s), Witnesses, Complainant, Respondent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Complainant and Respondent are allowed an opening statement prior to responding to questions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19631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461E8-E0C8-C6E2-2548-B4E6859F0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54E43B-BFB8-13AE-643A-ACC7FE268F4A}"/>
              </a:ext>
            </a:extLst>
          </p:cNvPr>
          <p:cNvSpPr/>
          <p:nvPr/>
        </p:nvSpPr>
        <p:spPr>
          <a:xfrm>
            <a:off x="0" y="5788572"/>
            <a:ext cx="12192000" cy="1135118"/>
          </a:xfrm>
          <a:prstGeom prst="rect">
            <a:avLst/>
          </a:prstGeom>
          <a:solidFill>
            <a:srgbClr val="0090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C2AA24-AA90-B173-A953-AF27535278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24544" y="5974223"/>
            <a:ext cx="3071209" cy="70699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5879B70-E6C0-ECFC-9996-ED4DB51A4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7295"/>
            <a:ext cx="11495314" cy="694642"/>
          </a:xfrm>
        </p:spPr>
        <p:txBody>
          <a:bodyPr>
            <a:normAutofit fontScale="90000"/>
          </a:bodyPr>
          <a:lstStyle/>
          <a:p>
            <a:r>
              <a:rPr lang="en-US" sz="5400" b="1" dirty="0"/>
              <a:t>Format for Hearing, cont.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AB6CF1-8AA4-8883-6E6D-3E8E7E4006FE}"/>
              </a:ext>
            </a:extLst>
          </p:cNvPr>
          <p:cNvSpPr txBox="1"/>
          <p:nvPr/>
        </p:nvSpPr>
        <p:spPr>
          <a:xfrm>
            <a:off x="402771" y="1349829"/>
            <a:ext cx="113320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For each Investigator, witness and party – Resolution/Hearing Officer questions, Complainant questions, Respondent questions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Closing statements by the parties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Closing of Hearing – review timeline, dissemination of notice of decision, appeals process</a:t>
            </a:r>
          </a:p>
        </p:txBody>
      </p:sp>
    </p:spTree>
    <p:extLst>
      <p:ext uri="{BB962C8B-B14F-4D97-AF65-F5344CB8AC3E}">
        <p14:creationId xmlns:p14="http://schemas.microsoft.com/office/powerpoint/2010/main" val="69921309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1403</TotalTime>
  <Words>930</Words>
  <Application>Microsoft Office PowerPoint</Application>
  <PresentationFormat>Widescreen</PresentationFormat>
  <Paragraphs>81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Helvetica</vt:lpstr>
      <vt:lpstr>HelveticaNeueLT Std</vt:lpstr>
      <vt:lpstr>1_Office Theme</vt:lpstr>
      <vt:lpstr>The Hearing Process for Title IX at USC-Upstate</vt:lpstr>
      <vt:lpstr>PowerPoint Presentation</vt:lpstr>
      <vt:lpstr>Upstate Policy</vt:lpstr>
      <vt:lpstr>This presentation will review the Hearing Process for USC-Upstate’s Policy Against Discrimination, Harassment &amp; Sexual Misconduct</vt:lpstr>
      <vt:lpstr>Upstate Policy</vt:lpstr>
      <vt:lpstr>Requirements from the 2020 Rule</vt:lpstr>
      <vt:lpstr>USC-Upstate’s Process</vt:lpstr>
      <vt:lpstr>Format for Hearing</vt:lpstr>
      <vt:lpstr>Format for Hearing, cont.</vt:lpstr>
      <vt:lpstr>Hearing Rules</vt:lpstr>
      <vt:lpstr>Hearing Rules, cont.</vt:lpstr>
      <vt:lpstr>Hearing Rules, cont.</vt:lpstr>
      <vt:lpstr>Title IX Role in Hearing</vt:lpstr>
      <vt:lpstr>The Decision</vt:lpstr>
      <vt:lpstr>Appeals</vt:lpstr>
      <vt:lpstr>This information is an overview of the Hearing Process </vt:lpstr>
      <vt:lpstr>Need more information?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Lyda Kiser</dc:creator>
  <cp:lastModifiedBy>Lyda Kiser</cp:lastModifiedBy>
  <cp:revision>6</cp:revision>
  <dcterms:created xsi:type="dcterms:W3CDTF">2024-12-02T15:17:37Z</dcterms:created>
  <dcterms:modified xsi:type="dcterms:W3CDTF">2025-02-10T21:47:32Z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5ca6640-7970-499b-9589-ea1462fbd36c_Enabled">
    <vt:lpwstr>true</vt:lpwstr>
  </property>
  <property fmtid="{D5CDD505-2E9C-101B-9397-08002B2CF9AE}" pid="3" name="MSIP_Label_75ca6640-7970-499b-9589-ea1462fbd36c_SetDate">
    <vt:lpwstr>2024-12-02T19:56:15Z</vt:lpwstr>
  </property>
  <property fmtid="{D5CDD505-2E9C-101B-9397-08002B2CF9AE}" pid="4" name="MSIP_Label_75ca6640-7970-499b-9589-ea1462fbd36c_Method">
    <vt:lpwstr>Standard</vt:lpwstr>
  </property>
  <property fmtid="{D5CDD505-2E9C-101B-9397-08002B2CF9AE}" pid="5" name="MSIP_Label_75ca6640-7970-499b-9589-ea1462fbd36c_Name">
    <vt:lpwstr>General</vt:lpwstr>
  </property>
  <property fmtid="{D5CDD505-2E9C-101B-9397-08002B2CF9AE}" pid="6" name="MSIP_Label_75ca6640-7970-499b-9589-ea1462fbd36c_SiteId">
    <vt:lpwstr>8cba7b62-9e86-46c6-9b1b-06504a61c72d</vt:lpwstr>
  </property>
  <property fmtid="{D5CDD505-2E9C-101B-9397-08002B2CF9AE}" pid="7" name="MSIP_Label_75ca6640-7970-499b-9589-ea1462fbd36c_ActionId">
    <vt:lpwstr>e33926ad-5a7d-458f-b6b6-d393383fc40d</vt:lpwstr>
  </property>
  <property fmtid="{D5CDD505-2E9C-101B-9397-08002B2CF9AE}" pid="8" name="MSIP_Label_75ca6640-7970-499b-9589-ea1462fbd36c_ContentBits">
    <vt:lpwstr>0</vt:lpwstr>
  </property>
</Properties>
</file>